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Agrandir" panose="020B0604020202020204" charset="0"/>
      <p:regular r:id="rId26"/>
    </p:embeddedFont>
    <p:embeddedFont>
      <p:font typeface="Agrandir Bold" panose="020B0604020202020204" charset="0"/>
      <p:regular r:id="rId27"/>
    </p:embeddedFont>
    <p:embeddedFont>
      <p:font typeface="Agrandir Bold Italics" panose="020B0604020202020204" charset="0"/>
      <p:regular r:id="rId28"/>
    </p:embeddedFont>
    <p:embeddedFont>
      <p:font typeface="Agrandir Heavy" panose="020B0604020202020204" charset="0"/>
      <p:regular r:id="rId29"/>
    </p:embeddedFont>
    <p:embeddedFont>
      <p:font typeface="Cooper Hewitt Bold" panose="020B0604020202020204" charset="0"/>
      <p:regular r:id="rId30"/>
    </p:embeddedFont>
    <p:embeddedFont>
      <p:font typeface="Montserrat Bold" panose="020B0604020202020204" charset="0"/>
      <p:regular r:id="rId31"/>
    </p:embeddedFont>
    <p:embeddedFont>
      <p:font typeface="Quicksand" panose="020B0604020202020204" charset="0"/>
      <p:regular r:id="rId32"/>
    </p:embeddedFont>
    <p:embeddedFont>
      <p:font typeface="Quicksand Bold" panose="020B0604020202020204" charset="0"/>
      <p:regular r:id="rId33"/>
    </p:embeddedFont>
    <p:embeddedFont>
      <p:font typeface="Quicksand Medium" panose="020B0604020202020204" charset="0"/>
      <p:regular r:id="rId34"/>
    </p:embeddedFont>
    <p:embeddedFont>
      <p:font typeface="Quicksand Semi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7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35.svg"/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12" Type="http://schemas.openxmlformats.org/officeDocument/2006/relationships/image" Target="../media/image3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84.svg"/><Relationship Id="rId5" Type="http://schemas.openxmlformats.org/officeDocument/2006/relationships/image" Target="../media/image78.png"/><Relationship Id="rId15" Type="http://schemas.openxmlformats.org/officeDocument/2006/relationships/image" Target="../media/image6.sv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35.svg"/><Relationship Id="rId7" Type="http://schemas.openxmlformats.org/officeDocument/2006/relationships/image" Target="../media/image8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7.svg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svg"/><Relationship Id="rId7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31.sv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Relationship Id="rId14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svg"/><Relationship Id="rId7" Type="http://schemas.openxmlformats.org/officeDocument/2006/relationships/image" Target="../media/image5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Relationship Id="rId9" Type="http://schemas.openxmlformats.org/officeDocument/2006/relationships/image" Target="../media/image6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4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93320" y="3833761"/>
            <a:ext cx="5610123" cy="2805061"/>
            <a:chOff x="0" y="0"/>
            <a:chExt cx="1806222" cy="9031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93320" y="1028700"/>
            <a:ext cx="5610123" cy="2805061"/>
            <a:chOff x="0" y="0"/>
            <a:chExt cx="1806222" cy="9031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93320" y="6638823"/>
            <a:ext cx="5610123" cy="2805061"/>
            <a:chOff x="0" y="0"/>
            <a:chExt cx="1806222" cy="903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06222" cy="903111"/>
            </a:xfrm>
            <a:custGeom>
              <a:avLst/>
              <a:gdLst/>
              <a:ahLst/>
              <a:cxnLst/>
              <a:rect l="l" t="t" r="r" b="b"/>
              <a:pathLst>
                <a:path w="1806222" h="903111">
                  <a:moveTo>
                    <a:pt x="0" y="0"/>
                  </a:moveTo>
                  <a:lnTo>
                    <a:pt x="1806222" y="0"/>
                  </a:lnTo>
                  <a:lnTo>
                    <a:pt x="1806222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1806222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35482" y="6638823"/>
            <a:ext cx="2757838" cy="2805061"/>
          </a:xfrm>
          <a:custGeom>
            <a:avLst/>
            <a:gdLst/>
            <a:ahLst/>
            <a:cxnLst/>
            <a:rect l="l" t="t" r="r" b="b"/>
            <a:pathLst>
              <a:path w="2757838" h="2805061">
                <a:moveTo>
                  <a:pt x="0" y="0"/>
                </a:moveTo>
                <a:lnTo>
                  <a:pt x="2757838" y="0"/>
                </a:lnTo>
                <a:lnTo>
                  <a:pt x="2757838" y="2805061"/>
                </a:lnTo>
                <a:lnTo>
                  <a:pt x="0" y="280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559384" y="7160489"/>
            <a:ext cx="1483056" cy="1761729"/>
          </a:xfrm>
          <a:custGeom>
            <a:avLst/>
            <a:gdLst/>
            <a:ahLst/>
            <a:cxnLst/>
            <a:rect l="l" t="t" r="r" b="b"/>
            <a:pathLst>
              <a:path w="1483056" h="1761729">
                <a:moveTo>
                  <a:pt x="0" y="0"/>
                </a:moveTo>
                <a:lnTo>
                  <a:pt x="1483056" y="0"/>
                </a:lnTo>
                <a:lnTo>
                  <a:pt x="1483056" y="1761729"/>
                </a:lnTo>
                <a:lnTo>
                  <a:pt x="0" y="176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559384" y="1487156"/>
            <a:ext cx="1483056" cy="1888149"/>
          </a:xfrm>
          <a:custGeom>
            <a:avLst/>
            <a:gdLst/>
            <a:ahLst/>
            <a:cxnLst/>
            <a:rect l="l" t="t" r="r" b="b"/>
            <a:pathLst>
              <a:path w="1483056" h="1888149">
                <a:moveTo>
                  <a:pt x="0" y="0"/>
                </a:moveTo>
                <a:lnTo>
                  <a:pt x="1483056" y="0"/>
                </a:lnTo>
                <a:lnTo>
                  <a:pt x="1483056" y="1888149"/>
                </a:lnTo>
                <a:lnTo>
                  <a:pt x="0" y="18881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1431716">
            <a:off x="12898571" y="3969019"/>
            <a:ext cx="1194559" cy="2488664"/>
          </a:xfrm>
          <a:custGeom>
            <a:avLst/>
            <a:gdLst/>
            <a:ahLst/>
            <a:cxnLst/>
            <a:rect l="l" t="t" r="r" b="b"/>
            <a:pathLst>
              <a:path w="1194559" h="2488664">
                <a:moveTo>
                  <a:pt x="0" y="0"/>
                </a:moveTo>
                <a:lnTo>
                  <a:pt x="1194559" y="0"/>
                </a:lnTo>
                <a:lnTo>
                  <a:pt x="1194559" y="2488664"/>
                </a:lnTo>
                <a:lnTo>
                  <a:pt x="0" y="24886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644183" y="4140492"/>
            <a:ext cx="729584" cy="72958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34910" y="5572241"/>
            <a:ext cx="489462" cy="48946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63908" y="2212156"/>
            <a:ext cx="11980275" cy="2702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55"/>
              </a:lnSpc>
            </a:pPr>
            <a:r>
              <a:rPr lang="en-US" sz="8267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BASKET ANALYSIS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663908" y="8334824"/>
            <a:ext cx="12345067" cy="1109061"/>
            <a:chOff x="0" y="0"/>
            <a:chExt cx="16460090" cy="147874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16460090" cy="660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59"/>
                </a:lnSpc>
                <a:spcBef>
                  <a:spcPct val="0"/>
                </a:spcBef>
              </a:pPr>
              <a:r>
                <a:rPr lang="en-US" sz="3299" b="1">
                  <a:solidFill>
                    <a:srgbClr val="F8F6F1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MÔN HỌC: KHAI PHÁ DỮ LIỆU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90196"/>
              <a:ext cx="10696676" cy="688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 b="1">
                  <a:solidFill>
                    <a:srgbClr val="FFFFFF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Giảng viên hướng dẫn: TS. Nguyễn An Tế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63908" y="4884978"/>
            <a:ext cx="11980275" cy="1193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9"/>
              </a:lnSpc>
            </a:pPr>
            <a:r>
              <a:rPr lang="en-US" sz="6652" b="1" i="1">
                <a:solidFill>
                  <a:srgbClr val="FFD916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USING ECLAT ALGORITHM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86196" y="0"/>
            <a:ext cx="6799068" cy="10287000"/>
            <a:chOff x="0" y="0"/>
            <a:chExt cx="17907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90701" cy="2709333"/>
            </a:xfrm>
            <a:custGeom>
              <a:avLst/>
              <a:gdLst/>
              <a:ahLst/>
              <a:cxnLst/>
              <a:rect l="l" t="t" r="r" b="b"/>
              <a:pathLst>
                <a:path w="1790701" h="2709333">
                  <a:moveTo>
                    <a:pt x="0" y="0"/>
                  </a:moveTo>
                  <a:lnTo>
                    <a:pt x="1790701" y="0"/>
                  </a:lnTo>
                  <a:lnTo>
                    <a:pt x="17907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90701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49125" y="815896"/>
            <a:ext cx="4810175" cy="945527"/>
            <a:chOff x="0" y="0"/>
            <a:chExt cx="1266877" cy="2490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6877" cy="249028"/>
            </a:xfrm>
            <a:custGeom>
              <a:avLst/>
              <a:gdLst/>
              <a:ahLst/>
              <a:cxnLst/>
              <a:rect l="l" t="t" r="r" b="b"/>
              <a:pathLst>
                <a:path w="1266877" h="249028">
                  <a:moveTo>
                    <a:pt x="124514" y="0"/>
                  </a:moveTo>
                  <a:lnTo>
                    <a:pt x="1142364" y="0"/>
                  </a:lnTo>
                  <a:cubicBezTo>
                    <a:pt x="1211131" y="0"/>
                    <a:pt x="1266877" y="55747"/>
                    <a:pt x="1266877" y="124514"/>
                  </a:cubicBezTo>
                  <a:lnTo>
                    <a:pt x="1266877" y="124514"/>
                  </a:lnTo>
                  <a:cubicBezTo>
                    <a:pt x="1266877" y="157537"/>
                    <a:pt x="1253759" y="189207"/>
                    <a:pt x="1230408" y="212558"/>
                  </a:cubicBezTo>
                  <a:cubicBezTo>
                    <a:pt x="1207057" y="235909"/>
                    <a:pt x="1175387" y="249028"/>
                    <a:pt x="1142364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266877" cy="18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40"/>
                </a:lnSpc>
              </a:pPr>
              <a:r>
                <a:rPr lang="en-US" sz="40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VÍ DỤ MINH HOẠ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1028700" y="815896"/>
            <a:ext cx="1942924" cy="2882242"/>
          </a:xfrm>
          <a:custGeom>
            <a:avLst/>
            <a:gdLst/>
            <a:ahLst/>
            <a:cxnLst/>
            <a:rect l="l" t="t" r="r" b="b"/>
            <a:pathLst>
              <a:path w="1942924" h="2882242">
                <a:moveTo>
                  <a:pt x="0" y="0"/>
                </a:moveTo>
                <a:lnTo>
                  <a:pt x="1942924" y="0"/>
                </a:lnTo>
                <a:lnTo>
                  <a:pt x="1942924" y="2882242"/>
                </a:lnTo>
                <a:lnTo>
                  <a:pt x="0" y="288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067597" y="6818023"/>
            <a:ext cx="2531888" cy="2575243"/>
          </a:xfrm>
          <a:custGeom>
            <a:avLst/>
            <a:gdLst/>
            <a:ahLst/>
            <a:cxnLst/>
            <a:rect l="l" t="t" r="r" b="b"/>
            <a:pathLst>
              <a:path w="2531888" h="2575243">
                <a:moveTo>
                  <a:pt x="0" y="0"/>
                </a:moveTo>
                <a:lnTo>
                  <a:pt x="2531888" y="0"/>
                </a:lnTo>
                <a:lnTo>
                  <a:pt x="2531888" y="2575243"/>
                </a:lnTo>
                <a:lnTo>
                  <a:pt x="0" y="2575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4004039" y="815896"/>
          <a:ext cx="6449741" cy="8655207"/>
        </p:xfrm>
        <a:graphic>
          <a:graphicData uri="http://schemas.openxmlformats.org/drawingml/2006/table">
            <a:tbl>
              <a:tblPr/>
              <a:tblGrid>
                <a:gridCol w="3052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965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Transaction ID</a:t>
                      </a:r>
                      <a:endParaRPr lang="en-US" sz="1100"/>
                    </a:p>
                  </a:txBody>
                  <a:tcPr marL="85725" marR="85725" marT="85725" marB="85725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Items</a:t>
                      </a:r>
                      <a:endParaRPr lang="en-US" sz="1100"/>
                    </a:p>
                  </a:txBody>
                  <a:tcPr marL="85725" marR="85725" marT="85725" marB="85725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2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T1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B, E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2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T2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B, D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2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T3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B, C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T4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B, D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T5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C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T6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B, C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T7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C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69527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T8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B, C, E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899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T9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3A6CFF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A, B, C</a:t>
                      </a:r>
                      <a:endParaRPr lang="en-US" sz="1100"/>
                    </a:p>
                  </a:txBody>
                  <a:tcPr marL="85725" marR="85725" marT="85725" marB="8572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2096562" y="2115090"/>
            <a:ext cx="557833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Cho cơ sở dữ liệu giao dịch như hình bên: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78993" y="3750215"/>
            <a:ext cx="3950439" cy="945527"/>
            <a:chOff x="0" y="0"/>
            <a:chExt cx="1040445" cy="2490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445" cy="249028"/>
            </a:xfrm>
            <a:custGeom>
              <a:avLst/>
              <a:gdLst/>
              <a:ahLst/>
              <a:cxnLst/>
              <a:rect l="l" t="t" r="r" b="b"/>
              <a:pathLst>
                <a:path w="1040445" h="249028">
                  <a:moveTo>
                    <a:pt x="124514" y="0"/>
                  </a:moveTo>
                  <a:lnTo>
                    <a:pt x="915931" y="0"/>
                  </a:lnTo>
                  <a:cubicBezTo>
                    <a:pt x="984698" y="0"/>
                    <a:pt x="1040445" y="55747"/>
                    <a:pt x="1040445" y="124514"/>
                  </a:cubicBezTo>
                  <a:lnTo>
                    <a:pt x="1040445" y="124514"/>
                  </a:lnTo>
                  <a:cubicBezTo>
                    <a:pt x="1040445" y="157537"/>
                    <a:pt x="1027326" y="189207"/>
                    <a:pt x="1003976" y="212558"/>
                  </a:cubicBezTo>
                  <a:cubicBezTo>
                    <a:pt x="980625" y="235909"/>
                    <a:pt x="948954" y="249028"/>
                    <a:pt x="915931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FFD9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6675"/>
              <a:ext cx="1040445" cy="18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40"/>
                </a:lnSpc>
              </a:pPr>
              <a:r>
                <a:rPr lang="en-US" sz="40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 = 2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2096562" y="5076825"/>
            <a:ext cx="5809804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Tìm các </a:t>
            </a:r>
            <a:r>
              <a:rPr lang="en-US" sz="3499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itemsets phổ biến?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269922"/>
          <a:ext cx="3564191" cy="4659361"/>
        </p:xfrm>
        <a:graphic>
          <a:graphicData uri="http://schemas.openxmlformats.org/drawingml/2006/table">
            <a:tbl>
              <a:tblPr/>
              <a:tblGrid>
                <a:gridCol w="1749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48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Transaction ID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Items</a:t>
                      </a:r>
                      <a:endParaRPr lang="en-US" sz="1100"/>
                    </a:p>
                  </a:txBody>
                  <a:tcPr marL="28575" marR="28575" marT="28575" marB="28575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E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T2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D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T3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C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T4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D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T5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C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T6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C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T7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C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773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C, E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8009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T9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C</a:t>
                      </a:r>
                      <a:endParaRPr lang="en-US" sz="1100"/>
                    </a:p>
                  </a:txBody>
                  <a:tcPr marL="28575" marR="28575" marT="28575" marB="28575" anchor="ctr">
                    <a:lnL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6461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5456476" y="269922"/>
          <a:ext cx="4712163" cy="3562349"/>
        </p:xfrm>
        <a:graphic>
          <a:graphicData uri="http://schemas.openxmlformats.org/drawingml/2006/table">
            <a:tbl>
              <a:tblPr/>
              <a:tblGrid>
                <a:gridCol w="178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907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1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Items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TID-Lists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T4, T5, T7,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T2, T3, T4, T6,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T3, T5, T6, T7,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T2, T4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90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456476" y="4050377"/>
          <a:ext cx="4712163" cy="6086472"/>
        </p:xfrm>
        <a:graphic>
          <a:graphicData uri="http://schemas.openxmlformats.org/drawingml/2006/table">
            <a:tbl>
              <a:tblPr/>
              <a:tblGrid>
                <a:gridCol w="178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206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2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Items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TID-Lists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T4,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C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T5, T7,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C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T3, T6, 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T2, T4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Ø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7206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Ø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444989" y="269922"/>
          <a:ext cx="5036107" cy="5581653"/>
        </p:xfrm>
        <a:graphic>
          <a:graphicData uri="http://schemas.openxmlformats.org/drawingml/2006/table">
            <a:tbl>
              <a:tblPr/>
              <a:tblGrid>
                <a:gridCol w="1912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3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423"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3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k = 3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Items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9A28D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TID-Lists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C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19A2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T4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T1, 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C,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Ø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C,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C, D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Ø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C,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B, D, E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Ø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742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A, B, C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33478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T8, T9</a:t>
                      </a:r>
                      <a:endParaRPr lang="en-US" sz="1100"/>
                    </a:p>
                  </a:txBody>
                  <a:tcPr marL="47625" marR="47625" marT="47625" marB="47625" anchor="ctr">
                    <a:lnL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9D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6" name="Group 6"/>
          <p:cNvGrpSpPr/>
          <p:nvPr/>
        </p:nvGrpSpPr>
        <p:grpSpPr>
          <a:xfrm>
            <a:off x="11054983" y="7093614"/>
            <a:ext cx="6516636" cy="2112993"/>
            <a:chOff x="0" y="0"/>
            <a:chExt cx="2358848" cy="7648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8859" cy="764847"/>
            </a:xfrm>
            <a:custGeom>
              <a:avLst/>
              <a:gdLst/>
              <a:ahLst/>
              <a:cxnLst/>
              <a:rect l="l" t="t" r="r" b="b"/>
              <a:pathLst>
                <a:path w="2358859" h="764847">
                  <a:moveTo>
                    <a:pt x="205008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305077"/>
                  </a:cubicBezTo>
                  <a:cubicBezTo>
                    <a:pt x="0" y="439816"/>
                    <a:pt x="66279" y="534957"/>
                    <a:pt x="162037" y="579098"/>
                  </a:cubicBezTo>
                  <a:lnTo>
                    <a:pt x="162037" y="764847"/>
                  </a:lnTo>
                  <a:lnTo>
                    <a:pt x="353844" y="605379"/>
                  </a:lnTo>
                  <a:lnTo>
                    <a:pt x="2050081" y="605379"/>
                  </a:lnTo>
                  <a:cubicBezTo>
                    <a:pt x="2232410" y="605379"/>
                    <a:pt x="2358848" y="481867"/>
                    <a:pt x="2358848" y="305058"/>
                  </a:cubicBezTo>
                  <a:cubicBezTo>
                    <a:pt x="2358859" y="123512"/>
                    <a:pt x="2232410" y="0"/>
                    <a:pt x="2050081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2358848" cy="583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Các itemsets phổ biến: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{A, B}, {A, C}, {A, E}, {B, C}, {B, D}, {B, E}, {A, B, C}, {A, B, E}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39609" y="5277165"/>
            <a:ext cx="2742372" cy="688339"/>
            <a:chOff x="0" y="0"/>
            <a:chExt cx="722271" cy="1812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2271" cy="181291"/>
            </a:xfrm>
            <a:custGeom>
              <a:avLst/>
              <a:gdLst/>
              <a:ahLst/>
              <a:cxnLst/>
              <a:rect l="l" t="t" r="r" b="b"/>
              <a:pathLst>
                <a:path w="722271" h="181291">
                  <a:moveTo>
                    <a:pt x="90645" y="0"/>
                  </a:moveTo>
                  <a:lnTo>
                    <a:pt x="631625" y="0"/>
                  </a:lnTo>
                  <a:cubicBezTo>
                    <a:pt x="655666" y="0"/>
                    <a:pt x="678722" y="9550"/>
                    <a:pt x="695721" y="26549"/>
                  </a:cubicBezTo>
                  <a:cubicBezTo>
                    <a:pt x="712721" y="43549"/>
                    <a:pt x="722271" y="66605"/>
                    <a:pt x="722271" y="90645"/>
                  </a:cubicBezTo>
                  <a:lnTo>
                    <a:pt x="722271" y="90645"/>
                  </a:lnTo>
                  <a:cubicBezTo>
                    <a:pt x="722271" y="114686"/>
                    <a:pt x="712721" y="137742"/>
                    <a:pt x="695721" y="154742"/>
                  </a:cubicBezTo>
                  <a:cubicBezTo>
                    <a:pt x="678722" y="171741"/>
                    <a:pt x="655666" y="181291"/>
                    <a:pt x="631625" y="181291"/>
                  </a:cubicBezTo>
                  <a:lnTo>
                    <a:pt x="90645" y="181291"/>
                  </a:lnTo>
                  <a:cubicBezTo>
                    <a:pt x="66605" y="181291"/>
                    <a:pt x="43549" y="171741"/>
                    <a:pt x="26549" y="154742"/>
                  </a:cubicBezTo>
                  <a:cubicBezTo>
                    <a:pt x="9550" y="137742"/>
                    <a:pt x="0" y="114686"/>
                    <a:pt x="0" y="90645"/>
                  </a:cubicBezTo>
                  <a:lnTo>
                    <a:pt x="0" y="90645"/>
                  </a:lnTo>
                  <a:cubicBezTo>
                    <a:pt x="0" y="66605"/>
                    <a:pt x="9550" y="43549"/>
                    <a:pt x="26549" y="26549"/>
                  </a:cubicBezTo>
                  <a:cubicBezTo>
                    <a:pt x="43549" y="9550"/>
                    <a:pt x="66605" y="0"/>
                    <a:pt x="90645" y="0"/>
                  </a:cubicBezTo>
                  <a:close/>
                </a:path>
              </a:pathLst>
            </a:custGeom>
            <a:solidFill>
              <a:srgbClr val="FFD9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722271" cy="133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5"/>
                </a:lnSpc>
              </a:pPr>
              <a:r>
                <a:rPr lang="en-US" sz="25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 = 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9794" y="0"/>
            <a:ext cx="6745470" cy="10287000"/>
            <a:chOff x="0" y="0"/>
            <a:chExt cx="177658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6585" cy="2709333"/>
            </a:xfrm>
            <a:custGeom>
              <a:avLst/>
              <a:gdLst/>
              <a:ahLst/>
              <a:cxnLst/>
              <a:rect l="l" t="t" r="r" b="b"/>
              <a:pathLst>
                <a:path w="1776585" h="2709333">
                  <a:moveTo>
                    <a:pt x="0" y="0"/>
                  </a:moveTo>
                  <a:lnTo>
                    <a:pt x="1776585" y="0"/>
                  </a:lnTo>
                  <a:lnTo>
                    <a:pt x="177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76585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35991" y="555937"/>
            <a:ext cx="5153075" cy="945527"/>
            <a:chOff x="0" y="0"/>
            <a:chExt cx="1357189" cy="2490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7189" cy="249028"/>
            </a:xfrm>
            <a:custGeom>
              <a:avLst/>
              <a:gdLst/>
              <a:ahLst/>
              <a:cxnLst/>
              <a:rect l="l" t="t" r="r" b="b"/>
              <a:pathLst>
                <a:path w="1357189" h="249028">
                  <a:moveTo>
                    <a:pt x="124514" y="0"/>
                  </a:moveTo>
                  <a:lnTo>
                    <a:pt x="1232675" y="0"/>
                  </a:lnTo>
                  <a:cubicBezTo>
                    <a:pt x="1301442" y="0"/>
                    <a:pt x="1357189" y="55747"/>
                    <a:pt x="1357189" y="124514"/>
                  </a:cubicBezTo>
                  <a:lnTo>
                    <a:pt x="1357189" y="124514"/>
                  </a:lnTo>
                  <a:cubicBezTo>
                    <a:pt x="1357189" y="193281"/>
                    <a:pt x="1301442" y="249028"/>
                    <a:pt x="1232675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357189" cy="20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TỔNG QUAN BỘ DỮ LIỆU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3188" y="6227888"/>
            <a:ext cx="3465573" cy="3442609"/>
            <a:chOff x="0" y="0"/>
            <a:chExt cx="4620764" cy="4590145"/>
          </a:xfrm>
        </p:grpSpPr>
        <p:sp>
          <p:nvSpPr>
            <p:cNvPr id="9" name="Freeform 9"/>
            <p:cNvSpPr/>
            <p:nvPr/>
          </p:nvSpPr>
          <p:spPr>
            <a:xfrm>
              <a:off x="1542240" y="1506314"/>
              <a:ext cx="1575142" cy="1518755"/>
            </a:xfrm>
            <a:custGeom>
              <a:avLst/>
              <a:gdLst/>
              <a:ahLst/>
              <a:cxnLst/>
              <a:rect l="l" t="t" r="r" b="b"/>
              <a:pathLst>
                <a:path w="1575142" h="1518755">
                  <a:moveTo>
                    <a:pt x="0" y="0"/>
                  </a:moveTo>
                  <a:lnTo>
                    <a:pt x="1575142" y="0"/>
                  </a:lnTo>
                  <a:lnTo>
                    <a:pt x="1575142" y="1518755"/>
                  </a:lnTo>
                  <a:lnTo>
                    <a:pt x="0" y="1518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488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0"/>
              <a:ext cx="1519819" cy="151981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61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107316" y="3038083"/>
              <a:ext cx="1513448" cy="151344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19A2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7113" y="3025069"/>
              <a:ext cx="1525126" cy="1565076"/>
              <a:chOff x="0" y="0"/>
              <a:chExt cx="880058" cy="90311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80058" cy="903111"/>
              </a:xfrm>
              <a:custGeom>
                <a:avLst/>
                <a:gdLst/>
                <a:ahLst/>
                <a:cxnLst/>
                <a:rect l="l" t="t" r="r" b="b"/>
                <a:pathLst>
                  <a:path w="880058" h="903111">
                    <a:moveTo>
                      <a:pt x="0" y="0"/>
                    </a:moveTo>
                    <a:lnTo>
                      <a:pt x="880058" y="0"/>
                    </a:lnTo>
                    <a:lnTo>
                      <a:pt x="880058" y="903111"/>
                    </a:lnTo>
                    <a:lnTo>
                      <a:pt x="0" y="903111"/>
                    </a:lnTo>
                    <a:close/>
                  </a:path>
                </a:pathLst>
              </a:custGeom>
              <a:solidFill>
                <a:srgbClr val="4672F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38100"/>
                <a:ext cx="880058" cy="86501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1431716">
              <a:off x="466401" y="3100536"/>
              <a:ext cx="666501" cy="1388543"/>
            </a:xfrm>
            <a:custGeom>
              <a:avLst/>
              <a:gdLst/>
              <a:ahLst/>
              <a:cxnLst/>
              <a:rect l="l" t="t" r="r" b="b"/>
              <a:pathLst>
                <a:path w="666501" h="1388543">
                  <a:moveTo>
                    <a:pt x="0" y="0"/>
                  </a:moveTo>
                  <a:lnTo>
                    <a:pt x="666501" y="0"/>
                  </a:lnTo>
                  <a:lnTo>
                    <a:pt x="666501" y="1388543"/>
                  </a:lnTo>
                  <a:lnTo>
                    <a:pt x="0" y="1388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324466" y="3196208"/>
              <a:ext cx="407070" cy="407070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8F6F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90500" y="161925"/>
                <a:ext cx="431800" cy="460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21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17344058" y="9380480"/>
            <a:ext cx="290017" cy="29001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34196" y="4152836"/>
            <a:ext cx="10707522" cy="1469154"/>
          </a:xfrm>
          <a:custGeom>
            <a:avLst/>
            <a:gdLst/>
            <a:ahLst/>
            <a:cxnLst/>
            <a:rect l="l" t="t" r="r" b="b"/>
            <a:pathLst>
              <a:path w="10707522" h="1469154">
                <a:moveTo>
                  <a:pt x="0" y="0"/>
                </a:moveTo>
                <a:lnTo>
                  <a:pt x="10707522" y="0"/>
                </a:lnTo>
                <a:lnTo>
                  <a:pt x="10707522" y="1469154"/>
                </a:lnTo>
                <a:lnTo>
                  <a:pt x="0" y="1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" t="-5600" r="-1146" b="-93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785998" y="1871922"/>
            <a:ext cx="4136971" cy="7184760"/>
          </a:xfrm>
          <a:custGeom>
            <a:avLst/>
            <a:gdLst/>
            <a:ahLst/>
            <a:cxnLst/>
            <a:rect l="l" t="t" r="r" b="b"/>
            <a:pathLst>
              <a:path w="4136971" h="7184760">
                <a:moveTo>
                  <a:pt x="0" y="0"/>
                </a:moveTo>
                <a:lnTo>
                  <a:pt x="4136971" y="0"/>
                </a:lnTo>
                <a:lnTo>
                  <a:pt x="4136971" y="7184760"/>
                </a:lnTo>
                <a:lnTo>
                  <a:pt x="0" y="7184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9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8700" y="476250"/>
            <a:ext cx="8236390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</a:pPr>
            <a:r>
              <a:rPr lang="en-US" sz="5000" b="1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Basket Analysis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3188" y="1685861"/>
            <a:ext cx="1060953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Thông tin về các sản phẩm trong giỏ hàng của khách hàng khi đi siêu thị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7501 quan sát</a:t>
            </a: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: Mỗi quan sát ➞</a:t>
            </a:r>
            <a:r>
              <a:rPr lang="en-US" sz="3000" b="1">
                <a:solidFill>
                  <a:srgbClr val="FF922C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Một giao dịch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20 cột: </a:t>
            </a: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Mỗi cột ➞ </a:t>
            </a:r>
            <a:r>
              <a:rPr lang="en-US" sz="3000" b="1">
                <a:solidFill>
                  <a:srgbClr val="FF922C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Một sản phẩm cụ thể trong giỏ hàng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393171" y="1356455"/>
            <a:ext cx="290017" cy="290017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61E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836282" y="9191625"/>
            <a:ext cx="203640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F8F6F1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Metadata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405873" y="6227888"/>
            <a:ext cx="6599361" cy="2217885"/>
            <a:chOff x="0" y="0"/>
            <a:chExt cx="2212839" cy="74368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12850" cy="743681"/>
            </a:xfrm>
            <a:custGeom>
              <a:avLst/>
              <a:gdLst/>
              <a:ahLst/>
              <a:cxnLst/>
              <a:rect l="l" t="t" r="r" b="b"/>
              <a:pathLst>
                <a:path w="2212850" h="743681">
                  <a:moveTo>
                    <a:pt x="1906559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93554"/>
                  </a:cubicBezTo>
                  <a:cubicBezTo>
                    <a:pt x="0" y="418650"/>
                    <a:pt x="66279" y="513791"/>
                    <a:pt x="162037" y="557932"/>
                  </a:cubicBezTo>
                  <a:lnTo>
                    <a:pt x="162037" y="743681"/>
                  </a:lnTo>
                  <a:lnTo>
                    <a:pt x="353844" y="584214"/>
                  </a:lnTo>
                  <a:lnTo>
                    <a:pt x="1906559" y="584214"/>
                  </a:lnTo>
                  <a:cubicBezTo>
                    <a:pt x="2086401" y="584214"/>
                    <a:pt x="2212839" y="460701"/>
                    <a:pt x="2212839" y="293539"/>
                  </a:cubicBezTo>
                  <a:cubicBezTo>
                    <a:pt x="2212850" y="123512"/>
                    <a:pt x="2086401" y="0"/>
                    <a:pt x="1906559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2212839" cy="562706"/>
            </a:xfrm>
            <a:prstGeom prst="rect">
              <a:avLst/>
            </a:prstGeom>
          </p:spPr>
          <p:txBody>
            <a:bodyPr lIns="165100" tIns="165100" rIns="165100" bIns="1651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Giá trị NaN ➞ </a:t>
              </a:r>
              <a:r>
                <a:rPr lang="en-US" sz="2499" b="1">
                  <a:solidFill>
                    <a:srgbClr val="334782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Phản ánh sự khác biệt về số lượng sản phẩm trong mỗi giao dịch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18135" y="0"/>
            <a:ext cx="6745470" cy="10287000"/>
            <a:chOff x="0" y="0"/>
            <a:chExt cx="177658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6585" cy="2709333"/>
            </a:xfrm>
            <a:custGeom>
              <a:avLst/>
              <a:gdLst/>
              <a:ahLst/>
              <a:cxnLst/>
              <a:rect l="l" t="t" r="r" b="b"/>
              <a:pathLst>
                <a:path w="1776585" h="2709333">
                  <a:moveTo>
                    <a:pt x="0" y="0"/>
                  </a:moveTo>
                  <a:lnTo>
                    <a:pt x="1776585" y="0"/>
                  </a:lnTo>
                  <a:lnTo>
                    <a:pt x="17765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776585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38120" y="647700"/>
            <a:ext cx="5788780" cy="895999"/>
            <a:chOff x="0" y="0"/>
            <a:chExt cx="1608893" cy="2490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8893" cy="249028"/>
            </a:xfrm>
            <a:custGeom>
              <a:avLst/>
              <a:gdLst/>
              <a:ahLst/>
              <a:cxnLst/>
              <a:rect l="l" t="t" r="r" b="b"/>
              <a:pathLst>
                <a:path w="1608893" h="249028">
                  <a:moveTo>
                    <a:pt x="124514" y="0"/>
                  </a:moveTo>
                  <a:lnTo>
                    <a:pt x="1484379" y="0"/>
                  </a:lnTo>
                  <a:cubicBezTo>
                    <a:pt x="1553146" y="0"/>
                    <a:pt x="1608893" y="55747"/>
                    <a:pt x="1608893" y="124514"/>
                  </a:cubicBezTo>
                  <a:lnTo>
                    <a:pt x="1608893" y="124514"/>
                  </a:lnTo>
                  <a:cubicBezTo>
                    <a:pt x="1608893" y="157537"/>
                    <a:pt x="1595774" y="189207"/>
                    <a:pt x="1572424" y="212558"/>
                  </a:cubicBezTo>
                  <a:cubicBezTo>
                    <a:pt x="1549073" y="235909"/>
                    <a:pt x="1517402" y="249028"/>
                    <a:pt x="1484379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608893" cy="191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28"/>
                </a:lnSpc>
              </a:pPr>
              <a:r>
                <a:rPr lang="en-US" sz="2800" b="1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EXPLORATORY DATA ANALYSIS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38120" y="1808180"/>
            <a:ext cx="290017" cy="29001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338120" y="2345444"/>
            <a:ext cx="5788780" cy="2798056"/>
            <a:chOff x="0" y="0"/>
            <a:chExt cx="7718373" cy="37307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18373" cy="3730742"/>
            </a:xfrm>
            <a:custGeom>
              <a:avLst/>
              <a:gdLst/>
              <a:ahLst/>
              <a:cxnLst/>
              <a:rect l="l" t="t" r="r" b="b"/>
              <a:pathLst>
                <a:path w="7718373" h="3730742">
                  <a:moveTo>
                    <a:pt x="0" y="0"/>
                  </a:moveTo>
                  <a:lnTo>
                    <a:pt x="7718373" y="0"/>
                  </a:lnTo>
                  <a:lnTo>
                    <a:pt x="7718373" y="3730742"/>
                  </a:lnTo>
                  <a:lnTo>
                    <a:pt x="0" y="3730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47965" y="556979"/>
              <a:ext cx="6622442" cy="2015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2"/>
                </a:lnSpc>
              </a:pPr>
              <a:r>
                <a:rPr lang="en-US" sz="2937" b="1" spc="-117">
                  <a:solidFill>
                    <a:srgbClr val="203162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Một sản phẩm xuất hiện nhiều lần trong cùng một giao dịch ➞ </a:t>
              </a:r>
              <a:r>
                <a:rPr lang="en-US" sz="2937" b="1" spc="-117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Ảnh hưởng độ chính xác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42119" y="1808180"/>
            <a:ext cx="11616820" cy="2385663"/>
            <a:chOff x="0" y="0"/>
            <a:chExt cx="15489093" cy="31808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89093" cy="3180884"/>
            </a:xfrm>
            <a:custGeom>
              <a:avLst/>
              <a:gdLst/>
              <a:ahLst/>
              <a:cxnLst/>
              <a:rect l="l" t="t" r="r" b="b"/>
              <a:pathLst>
                <a:path w="15489093" h="3180884">
                  <a:moveTo>
                    <a:pt x="0" y="0"/>
                  </a:moveTo>
                  <a:lnTo>
                    <a:pt x="15489093" y="0"/>
                  </a:lnTo>
                  <a:lnTo>
                    <a:pt x="15489093" y="3180884"/>
                  </a:lnTo>
                  <a:lnTo>
                    <a:pt x="0" y="3180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33" t="-3538" r="-1196" b="-616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832272" y="840438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8"/>
                  </a:lnTo>
                  <a:lnTo>
                    <a:pt x="0" y="52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53773" y="311691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0" y="0"/>
                  </a:lnTo>
                  <a:lnTo>
                    <a:pt x="821500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765523" y="311691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701536" y="840438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8"/>
                  </a:lnTo>
                  <a:lnTo>
                    <a:pt x="0" y="528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4765523" y="136918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32272" y="136918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832272" y="226250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6605611" y="226250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3718942" y="184833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0" y="0"/>
                  </a:lnTo>
                  <a:lnTo>
                    <a:pt x="821500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6335005" y="1848336"/>
              <a:ext cx="821500" cy="528748"/>
            </a:xfrm>
            <a:custGeom>
              <a:avLst/>
              <a:gdLst/>
              <a:ahLst/>
              <a:cxnLst/>
              <a:rect l="l" t="t" r="r" b="b"/>
              <a:pathLst>
                <a:path w="821500" h="528748">
                  <a:moveTo>
                    <a:pt x="0" y="0"/>
                  </a:moveTo>
                  <a:lnTo>
                    <a:pt x="821501" y="0"/>
                  </a:lnTo>
                  <a:lnTo>
                    <a:pt x="821501" y="528747"/>
                  </a:lnTo>
                  <a:lnTo>
                    <a:pt x="0" y="528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Freeform 26"/>
          <p:cNvSpPr/>
          <p:nvPr/>
        </p:nvSpPr>
        <p:spPr>
          <a:xfrm>
            <a:off x="3874310" y="6517943"/>
            <a:ext cx="7665484" cy="3416628"/>
          </a:xfrm>
          <a:custGeom>
            <a:avLst/>
            <a:gdLst/>
            <a:ahLst/>
            <a:cxnLst/>
            <a:rect l="l" t="t" r="r" b="b"/>
            <a:pathLst>
              <a:path w="7665484" h="3416628">
                <a:moveTo>
                  <a:pt x="0" y="0"/>
                </a:moveTo>
                <a:lnTo>
                  <a:pt x="7665484" y="0"/>
                </a:lnTo>
                <a:lnTo>
                  <a:pt x="7665484" y="3416628"/>
                </a:lnTo>
                <a:lnTo>
                  <a:pt x="0" y="3416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331" r="-11518"/>
            </a:stretch>
          </a:blipFill>
          <a:ln w="28575" cap="rnd">
            <a:solidFill>
              <a:srgbClr val="FF922C"/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 rot="1589217">
            <a:off x="895814" y="7268404"/>
            <a:ext cx="2464866" cy="696325"/>
          </a:xfrm>
          <a:custGeom>
            <a:avLst/>
            <a:gdLst/>
            <a:ahLst/>
            <a:cxnLst/>
            <a:rect l="l" t="t" r="r" b="b"/>
            <a:pathLst>
              <a:path w="2464866" h="696325">
                <a:moveTo>
                  <a:pt x="0" y="0"/>
                </a:moveTo>
                <a:lnTo>
                  <a:pt x="2464866" y="0"/>
                </a:lnTo>
                <a:lnTo>
                  <a:pt x="2464866" y="696325"/>
                </a:lnTo>
                <a:lnTo>
                  <a:pt x="0" y="696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028700" y="476250"/>
            <a:ext cx="1051109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5000" b="1" u="none" strike="noStrike" spc="-100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Xử lý giao dịch có sản phẩm trùng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85310" y="4527218"/>
            <a:ext cx="11154484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Bộ dữ liệu có </a:t>
            </a:r>
            <a:r>
              <a:rPr lang="en-US" sz="3000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5 giao dịch</a:t>
            </a: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chứa sản phẩm trùng: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9D4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‘ham’</a:t>
            </a: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 ➞ 4 giao dịch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922C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‘chocolate’ </a:t>
            </a:r>
            <a:r>
              <a:rPr lang="en-US" sz="3000" b="1">
                <a:solidFill>
                  <a:srgbClr val="203162"/>
                </a:solidFill>
                <a:latin typeface="Quicksand Semi-Bold"/>
                <a:ea typeface="Quicksand Semi-Bold"/>
                <a:cs typeface="Quicksand Semi-Bold"/>
                <a:sym typeface="Quicksand Semi-Bold"/>
              </a:rPr>
              <a:t>➞ 1 giao dịch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883137" y="5355893"/>
            <a:ext cx="2943681" cy="4578678"/>
            <a:chOff x="0" y="0"/>
            <a:chExt cx="3924909" cy="6104904"/>
          </a:xfrm>
        </p:grpSpPr>
        <p:sp>
          <p:nvSpPr>
            <p:cNvPr id="31" name="Freeform 31"/>
            <p:cNvSpPr/>
            <p:nvPr/>
          </p:nvSpPr>
          <p:spPr>
            <a:xfrm rot="-5400000" flipH="1" flipV="1">
              <a:off x="-241696" y="3888677"/>
              <a:ext cx="2457923" cy="1974531"/>
            </a:xfrm>
            <a:custGeom>
              <a:avLst/>
              <a:gdLst/>
              <a:ahLst/>
              <a:cxnLst/>
              <a:rect l="l" t="t" r="r" b="b"/>
              <a:pathLst>
                <a:path w="2457923" h="1974531">
                  <a:moveTo>
                    <a:pt x="2457923" y="1974531"/>
                  </a:moveTo>
                  <a:lnTo>
                    <a:pt x="0" y="1974531"/>
                  </a:lnTo>
                  <a:lnTo>
                    <a:pt x="0" y="0"/>
                  </a:lnTo>
                  <a:lnTo>
                    <a:pt x="2457923" y="0"/>
                  </a:lnTo>
                  <a:lnTo>
                    <a:pt x="2457923" y="1974531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 rot="-10800000">
              <a:off x="1974531" y="0"/>
              <a:ext cx="1950377" cy="195037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A2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 rot="-10800000">
              <a:off x="1974531" y="1950377"/>
              <a:ext cx="1950377" cy="1950377"/>
              <a:chOff x="0" y="0"/>
              <a:chExt cx="410150" cy="41015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10150" cy="410150"/>
              </a:xfrm>
              <a:custGeom>
                <a:avLst/>
                <a:gdLst/>
                <a:ahLst/>
                <a:cxnLst/>
                <a:rect l="l" t="t" r="r" b="b"/>
                <a:pathLst>
                  <a:path w="410150" h="410150">
                    <a:moveTo>
                      <a:pt x="0" y="0"/>
                    </a:moveTo>
                    <a:lnTo>
                      <a:pt x="410150" y="0"/>
                    </a:lnTo>
                    <a:lnTo>
                      <a:pt x="410150" y="410150"/>
                    </a:lnTo>
                    <a:lnTo>
                      <a:pt x="0" y="410150"/>
                    </a:lnTo>
                    <a:close/>
                  </a:path>
                </a:pathLst>
              </a:custGeom>
              <a:solidFill>
                <a:srgbClr val="33478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38100"/>
                <a:ext cx="410150" cy="372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 rot="-10800000">
              <a:off x="2419149" y="2250070"/>
              <a:ext cx="1061142" cy="1350991"/>
            </a:xfrm>
            <a:custGeom>
              <a:avLst/>
              <a:gdLst/>
              <a:ahLst/>
              <a:cxnLst/>
              <a:rect l="l" t="t" r="r" b="b"/>
              <a:pathLst>
                <a:path w="1061142" h="1350991">
                  <a:moveTo>
                    <a:pt x="0" y="0"/>
                  </a:moveTo>
                  <a:lnTo>
                    <a:pt x="1061142" y="0"/>
                  </a:lnTo>
                  <a:lnTo>
                    <a:pt x="1061142" y="1350991"/>
                  </a:lnTo>
                  <a:lnTo>
                    <a:pt x="0" y="1350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85310" y="357683"/>
            <a:ext cx="290017" cy="290017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9741" y="0"/>
            <a:ext cx="4255523" cy="10287000"/>
            <a:chOff x="0" y="0"/>
            <a:chExt cx="112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0796" cy="2709333"/>
            </a:xfrm>
            <a:custGeom>
              <a:avLst/>
              <a:gdLst/>
              <a:ahLst/>
              <a:cxnLst/>
              <a:rect l="l" t="t" r="r" b="b"/>
              <a:pathLst>
                <a:path w="1120796" h="2709333">
                  <a:moveTo>
                    <a:pt x="0" y="0"/>
                  </a:moveTo>
                  <a:lnTo>
                    <a:pt x="1120796" y="0"/>
                  </a:lnTo>
                  <a:lnTo>
                    <a:pt x="112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120796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14114480" y="746753"/>
            <a:ext cx="1962543" cy="1576576"/>
          </a:xfrm>
          <a:custGeom>
            <a:avLst/>
            <a:gdLst/>
            <a:ahLst/>
            <a:cxnLst/>
            <a:rect l="l" t="t" r="r" b="b"/>
            <a:pathLst>
              <a:path w="1962543" h="1576576">
                <a:moveTo>
                  <a:pt x="0" y="0"/>
                </a:moveTo>
                <a:lnTo>
                  <a:pt x="1962542" y="0"/>
                </a:lnTo>
                <a:lnTo>
                  <a:pt x="1962542" y="1576575"/>
                </a:lnTo>
                <a:lnTo>
                  <a:pt x="0" y="1576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884039" y="3870975"/>
            <a:ext cx="1557290" cy="15572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A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884039" y="2313685"/>
            <a:ext cx="1557290" cy="1557290"/>
            <a:chOff x="0" y="0"/>
            <a:chExt cx="410150" cy="410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150" cy="410150"/>
            </a:xfrm>
            <a:custGeom>
              <a:avLst/>
              <a:gdLst/>
              <a:ahLst/>
              <a:cxnLst/>
              <a:rect l="l" t="t" r="r" b="b"/>
              <a:pathLst>
                <a:path w="410150" h="410150">
                  <a:moveTo>
                    <a:pt x="0" y="0"/>
                  </a:moveTo>
                  <a:lnTo>
                    <a:pt x="410150" y="0"/>
                  </a:lnTo>
                  <a:lnTo>
                    <a:pt x="410150" y="410150"/>
                  </a:lnTo>
                  <a:lnTo>
                    <a:pt x="0" y="410150"/>
                  </a:lnTo>
                  <a:close/>
                </a:path>
              </a:pathLst>
            </a:custGeom>
            <a:solidFill>
              <a:srgbClr val="3347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410150" cy="372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39046" y="2552977"/>
            <a:ext cx="847275" cy="1078707"/>
          </a:xfrm>
          <a:custGeom>
            <a:avLst/>
            <a:gdLst/>
            <a:ahLst/>
            <a:cxnLst/>
            <a:rect l="l" t="t" r="r" b="b"/>
            <a:pathLst>
              <a:path w="847275" h="1078707">
                <a:moveTo>
                  <a:pt x="0" y="0"/>
                </a:moveTo>
                <a:lnTo>
                  <a:pt x="847275" y="0"/>
                </a:lnTo>
                <a:lnTo>
                  <a:pt x="847275" y="1078706"/>
                </a:lnTo>
                <a:lnTo>
                  <a:pt x="0" y="1078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85615" y="3400125"/>
            <a:ext cx="10610962" cy="6596810"/>
          </a:xfrm>
          <a:custGeom>
            <a:avLst/>
            <a:gdLst/>
            <a:ahLst/>
            <a:cxnLst/>
            <a:rect l="l" t="t" r="r" b="b"/>
            <a:pathLst>
              <a:path w="10610962" h="6596810">
                <a:moveTo>
                  <a:pt x="0" y="0"/>
                </a:moveTo>
                <a:lnTo>
                  <a:pt x="10610961" y="0"/>
                </a:lnTo>
                <a:lnTo>
                  <a:pt x="10610961" y="6596810"/>
                </a:lnTo>
                <a:lnTo>
                  <a:pt x="0" y="659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3" t="-2413" r="-2811" b="-3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344219"/>
            <a:ext cx="88508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Visualization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005280" y="1886182"/>
            <a:ext cx="5888739" cy="1745502"/>
            <a:chOff x="0" y="0"/>
            <a:chExt cx="2185124" cy="6477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85135" cy="647700"/>
            </a:xfrm>
            <a:custGeom>
              <a:avLst/>
              <a:gdLst/>
              <a:ahLst/>
              <a:cxnLst/>
              <a:rect l="l" t="t" r="r" b="b"/>
              <a:pathLst>
                <a:path w="2185135" h="647700">
                  <a:moveTo>
                    <a:pt x="1879316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41300"/>
                  </a:cubicBezTo>
                  <a:cubicBezTo>
                    <a:pt x="0" y="322669"/>
                    <a:pt x="66279" y="417810"/>
                    <a:pt x="162037" y="461951"/>
                  </a:cubicBezTo>
                  <a:lnTo>
                    <a:pt x="162037" y="647700"/>
                  </a:lnTo>
                  <a:lnTo>
                    <a:pt x="353844" y="488232"/>
                  </a:lnTo>
                  <a:lnTo>
                    <a:pt x="1879316" y="488232"/>
                  </a:lnTo>
                  <a:cubicBezTo>
                    <a:pt x="2058686" y="488232"/>
                    <a:pt x="2185124" y="364720"/>
                    <a:pt x="2185124" y="241300"/>
                  </a:cubicBezTo>
                  <a:cubicBezTo>
                    <a:pt x="2185135" y="123512"/>
                    <a:pt x="2058686" y="0"/>
                    <a:pt x="1879316" y="0"/>
                  </a:cubicBezTo>
                  <a:close/>
                </a:path>
              </a:pathLst>
            </a:custGeom>
            <a:solidFill>
              <a:srgbClr val="FF9D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2185124" cy="4667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334782"/>
                  </a:solidFill>
                  <a:latin typeface="Quicksand Semi-Bold"/>
                  <a:ea typeface="Quicksand Semi-Bold"/>
                  <a:cs typeface="Quicksand Semi-Bold"/>
                  <a:sym typeface="Quicksand Semi-Bold"/>
                </a:rPr>
                <a:t>Chuyển dữ liệu sang </a:t>
              </a:r>
              <a:r>
                <a:rPr lang="en-US" sz="2499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dạng TID-List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9741" y="0"/>
            <a:ext cx="4255523" cy="10287000"/>
            <a:chOff x="0" y="0"/>
            <a:chExt cx="112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0796" cy="2709333"/>
            </a:xfrm>
            <a:custGeom>
              <a:avLst/>
              <a:gdLst/>
              <a:ahLst/>
              <a:cxnLst/>
              <a:rect l="l" t="t" r="r" b="b"/>
              <a:pathLst>
                <a:path w="1120796" h="2709333">
                  <a:moveTo>
                    <a:pt x="0" y="0"/>
                  </a:moveTo>
                  <a:lnTo>
                    <a:pt x="1120796" y="0"/>
                  </a:lnTo>
                  <a:lnTo>
                    <a:pt x="112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120796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166328" y="7721740"/>
            <a:ext cx="1982349" cy="1982349"/>
            <a:chOff x="0" y="0"/>
            <a:chExt cx="903111" cy="9031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3111" cy="903111"/>
            </a:xfrm>
            <a:custGeom>
              <a:avLst/>
              <a:gdLst/>
              <a:ahLst/>
              <a:cxnLst/>
              <a:rect l="l" t="t" r="r" b="b"/>
              <a:pathLst>
                <a:path w="903111" h="903111">
                  <a:moveTo>
                    <a:pt x="0" y="0"/>
                  </a:moveTo>
                  <a:lnTo>
                    <a:pt x="903111" y="0"/>
                  </a:lnTo>
                  <a:lnTo>
                    <a:pt x="903111" y="903111"/>
                  </a:lnTo>
                  <a:lnTo>
                    <a:pt x="0" y="903111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903111" cy="8650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33462" y="8090404"/>
            <a:ext cx="1048082" cy="1245022"/>
          </a:xfrm>
          <a:custGeom>
            <a:avLst/>
            <a:gdLst/>
            <a:ahLst/>
            <a:cxnLst/>
            <a:rect l="l" t="t" r="r" b="b"/>
            <a:pathLst>
              <a:path w="1048082" h="1245022">
                <a:moveTo>
                  <a:pt x="0" y="0"/>
                </a:moveTo>
                <a:lnTo>
                  <a:pt x="1048081" y="0"/>
                </a:lnTo>
                <a:lnTo>
                  <a:pt x="1048081" y="1245022"/>
                </a:lnTo>
                <a:lnTo>
                  <a:pt x="0" y="1245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66328" y="4748217"/>
            <a:ext cx="1982349" cy="991175"/>
          </a:xfrm>
          <a:custGeom>
            <a:avLst/>
            <a:gdLst/>
            <a:ahLst/>
            <a:cxnLst/>
            <a:rect l="l" t="t" r="r" b="b"/>
            <a:pathLst>
              <a:path w="1982349" h="991175">
                <a:moveTo>
                  <a:pt x="0" y="0"/>
                </a:moveTo>
                <a:lnTo>
                  <a:pt x="1982349" y="0"/>
                </a:lnTo>
                <a:lnTo>
                  <a:pt x="1982349" y="991174"/>
                </a:lnTo>
                <a:lnTo>
                  <a:pt x="0" y="9911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1940054"/>
            <a:ext cx="11346118" cy="7318246"/>
          </a:xfrm>
          <a:custGeom>
            <a:avLst/>
            <a:gdLst/>
            <a:ahLst/>
            <a:cxnLst/>
            <a:rect l="l" t="t" r="r" b="b"/>
            <a:pathLst>
              <a:path w="11346118" h="7318246">
                <a:moveTo>
                  <a:pt x="0" y="0"/>
                </a:moveTo>
                <a:lnTo>
                  <a:pt x="11346118" y="0"/>
                </a:lnTo>
                <a:lnTo>
                  <a:pt x="11346118" y="7318246"/>
                </a:lnTo>
                <a:lnTo>
                  <a:pt x="0" y="7318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28700" y="344219"/>
            <a:ext cx="88508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Visualization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29741" y="0"/>
            <a:ext cx="4255523" cy="10287000"/>
            <a:chOff x="0" y="0"/>
            <a:chExt cx="112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0796" cy="2709333"/>
            </a:xfrm>
            <a:custGeom>
              <a:avLst/>
              <a:gdLst/>
              <a:ahLst/>
              <a:cxnLst/>
              <a:rect l="l" t="t" r="r" b="b"/>
              <a:pathLst>
                <a:path w="1120796" h="2709333">
                  <a:moveTo>
                    <a:pt x="0" y="0"/>
                  </a:moveTo>
                  <a:lnTo>
                    <a:pt x="1120796" y="0"/>
                  </a:lnTo>
                  <a:lnTo>
                    <a:pt x="112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120796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86041" y="553769"/>
            <a:ext cx="1942924" cy="2882242"/>
          </a:xfrm>
          <a:custGeom>
            <a:avLst/>
            <a:gdLst/>
            <a:ahLst/>
            <a:cxnLst/>
            <a:rect l="l" t="t" r="r" b="b"/>
            <a:pathLst>
              <a:path w="1942924" h="2882242">
                <a:moveTo>
                  <a:pt x="0" y="0"/>
                </a:moveTo>
                <a:lnTo>
                  <a:pt x="1942924" y="0"/>
                </a:lnTo>
                <a:lnTo>
                  <a:pt x="1942924" y="2882242"/>
                </a:lnTo>
                <a:lnTo>
                  <a:pt x="0" y="288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28700" y="1994890"/>
            <a:ext cx="12389611" cy="7263410"/>
          </a:xfrm>
          <a:custGeom>
            <a:avLst/>
            <a:gdLst/>
            <a:ahLst/>
            <a:cxnLst/>
            <a:rect l="l" t="t" r="r" b="b"/>
            <a:pathLst>
              <a:path w="12389611" h="7263410">
                <a:moveTo>
                  <a:pt x="0" y="0"/>
                </a:moveTo>
                <a:lnTo>
                  <a:pt x="12389611" y="0"/>
                </a:lnTo>
                <a:lnTo>
                  <a:pt x="12389611" y="7263410"/>
                </a:lnTo>
                <a:lnTo>
                  <a:pt x="0" y="726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44219"/>
            <a:ext cx="88508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7400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Data Visualization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965" y="1037005"/>
            <a:ext cx="8234183" cy="1374480"/>
            <a:chOff x="0" y="0"/>
            <a:chExt cx="2168674" cy="362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674" cy="362003"/>
            </a:xfrm>
            <a:custGeom>
              <a:avLst/>
              <a:gdLst/>
              <a:ahLst/>
              <a:cxnLst/>
              <a:rect l="l" t="t" r="r" b="b"/>
              <a:pathLst>
                <a:path w="2168674" h="362003">
                  <a:moveTo>
                    <a:pt x="94022" y="0"/>
                  </a:moveTo>
                  <a:lnTo>
                    <a:pt x="2074652" y="0"/>
                  </a:lnTo>
                  <a:cubicBezTo>
                    <a:pt x="2099588" y="0"/>
                    <a:pt x="2123503" y="9906"/>
                    <a:pt x="2141135" y="27538"/>
                  </a:cubicBezTo>
                  <a:cubicBezTo>
                    <a:pt x="2158768" y="45171"/>
                    <a:pt x="2168674" y="69086"/>
                    <a:pt x="2168674" y="94022"/>
                  </a:cubicBezTo>
                  <a:lnTo>
                    <a:pt x="2168674" y="267981"/>
                  </a:lnTo>
                  <a:cubicBezTo>
                    <a:pt x="2168674" y="292917"/>
                    <a:pt x="2158768" y="316832"/>
                    <a:pt x="2141135" y="334465"/>
                  </a:cubicBezTo>
                  <a:cubicBezTo>
                    <a:pt x="2123503" y="352097"/>
                    <a:pt x="2099588" y="362003"/>
                    <a:pt x="2074652" y="362003"/>
                  </a:cubicBezTo>
                  <a:lnTo>
                    <a:pt x="94022" y="362003"/>
                  </a:lnTo>
                  <a:cubicBezTo>
                    <a:pt x="69086" y="362003"/>
                    <a:pt x="45171" y="352097"/>
                    <a:pt x="27538" y="334465"/>
                  </a:cubicBezTo>
                  <a:cubicBezTo>
                    <a:pt x="9906" y="316832"/>
                    <a:pt x="0" y="292917"/>
                    <a:pt x="0" y="267981"/>
                  </a:cubicBezTo>
                  <a:lnTo>
                    <a:pt x="0" y="94022"/>
                  </a:lnTo>
                  <a:cubicBezTo>
                    <a:pt x="0" y="69086"/>
                    <a:pt x="9906" y="45171"/>
                    <a:pt x="27538" y="27538"/>
                  </a:cubicBezTo>
                  <a:cubicBezTo>
                    <a:pt x="45171" y="9906"/>
                    <a:pt x="69086" y="0"/>
                    <a:pt x="94022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168674" cy="276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5"/>
                </a:lnSpc>
              </a:pPr>
              <a:r>
                <a:rPr lang="en-US" sz="45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XÂY DỰNG THUẬT TOÁN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903557"/>
            <a:ext cx="18288000" cy="4383443"/>
            <a:chOff x="0" y="0"/>
            <a:chExt cx="4816593" cy="1154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154487"/>
            </a:xfrm>
            <a:custGeom>
              <a:avLst/>
              <a:gdLst/>
              <a:ahLst/>
              <a:cxnLst/>
              <a:rect l="l" t="t" r="r" b="b"/>
              <a:pathLst>
                <a:path w="4816592" h="1154487">
                  <a:moveTo>
                    <a:pt x="0" y="0"/>
                  </a:moveTo>
                  <a:lnTo>
                    <a:pt x="4816592" y="0"/>
                  </a:lnTo>
                  <a:lnTo>
                    <a:pt x="4816592" y="1154487"/>
                  </a:lnTo>
                  <a:lnTo>
                    <a:pt x="0" y="1154487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1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6926" y="3573535"/>
            <a:ext cx="5097643" cy="5354097"/>
            <a:chOff x="0" y="0"/>
            <a:chExt cx="1342589" cy="1410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2589" cy="1410133"/>
            </a:xfrm>
            <a:custGeom>
              <a:avLst/>
              <a:gdLst/>
              <a:ahLst/>
              <a:cxnLst/>
              <a:rect l="l" t="t" r="r" b="b"/>
              <a:pathLst>
                <a:path w="1342589" h="1410133">
                  <a:moveTo>
                    <a:pt x="0" y="0"/>
                  </a:moveTo>
                  <a:lnTo>
                    <a:pt x="1342589" y="0"/>
                  </a:lnTo>
                  <a:lnTo>
                    <a:pt x="1342589" y="1410133"/>
                  </a:lnTo>
                  <a:lnTo>
                    <a:pt x="0" y="1410133"/>
                  </a:lnTo>
                  <a:close/>
                </a:path>
              </a:pathLst>
            </a:custGeom>
            <a:solidFill>
              <a:srgbClr val="FF92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725"/>
              <a:ext cx="1342589" cy="132440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50"/>
                </a:lnSpc>
              </a:pPr>
              <a:r>
                <a:rPr lang="en-US" sz="5000" b="1">
                  <a:solidFill>
                    <a:srgbClr val="F8F6F1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 = 0.02</a:t>
              </a:r>
            </a:p>
            <a:p>
              <a:pPr algn="ctr">
                <a:lnSpc>
                  <a:spcPts val="2827"/>
                </a:lnSpc>
              </a:pPr>
              <a:r>
                <a:rPr lang="en-US" sz="2799">
                  <a:solidFill>
                    <a:srgbClr val="203162"/>
                  </a:solidFill>
                  <a:latin typeface="Agrandir"/>
                  <a:ea typeface="Agrandir"/>
                  <a:cs typeface="Agrandir"/>
                  <a:sym typeface="Agrandir"/>
                </a:rPr>
                <a:t>  </a:t>
              </a:r>
            </a:p>
            <a:p>
              <a:pPr algn="ctr">
                <a:lnSpc>
                  <a:spcPts val="2827"/>
                </a:lnSpc>
              </a:pPr>
              <a:endParaRPr lang="en-US" sz="2799">
                <a:solidFill>
                  <a:srgbClr val="203162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396191" y="3573535"/>
            <a:ext cx="5066661" cy="5354097"/>
            <a:chOff x="0" y="0"/>
            <a:chExt cx="1334429" cy="1410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4429" cy="1410133"/>
            </a:xfrm>
            <a:custGeom>
              <a:avLst/>
              <a:gdLst/>
              <a:ahLst/>
              <a:cxnLst/>
              <a:rect l="l" t="t" r="r" b="b"/>
              <a:pathLst>
                <a:path w="1334429" h="1410133">
                  <a:moveTo>
                    <a:pt x="0" y="0"/>
                  </a:moveTo>
                  <a:lnTo>
                    <a:pt x="1334429" y="0"/>
                  </a:lnTo>
                  <a:lnTo>
                    <a:pt x="1334429" y="1410133"/>
                  </a:lnTo>
                  <a:lnTo>
                    <a:pt x="0" y="1410133"/>
                  </a:lnTo>
                  <a:close/>
                </a:path>
              </a:pathLst>
            </a:custGeom>
            <a:solidFill>
              <a:srgbClr val="FF92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725"/>
              <a:ext cx="1334429" cy="132440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50"/>
                </a:lnSpc>
              </a:pPr>
              <a:r>
                <a:rPr lang="en-US" sz="5000" b="1">
                  <a:solidFill>
                    <a:srgbClr val="F8F6F1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MinConf = 0.3</a:t>
              </a:r>
            </a:p>
            <a:p>
              <a:pPr algn="ctr">
                <a:lnSpc>
                  <a:spcPts val="2827"/>
                </a:lnSpc>
              </a:pPr>
              <a:endParaRPr lang="en-US" sz="50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ctr">
                <a:lnSpc>
                  <a:spcPts val="2827"/>
                </a:lnSpc>
              </a:pPr>
              <a:endParaRPr lang="en-US" sz="50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634282" y="6396867"/>
            <a:ext cx="2786301" cy="0"/>
          </a:xfrm>
          <a:prstGeom prst="line">
            <a:avLst/>
          </a:prstGeom>
          <a:ln w="38100" cap="rnd">
            <a:solidFill>
              <a:srgbClr val="203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2486956" y="4118626"/>
            <a:ext cx="1080953" cy="1080953"/>
          </a:xfrm>
          <a:custGeom>
            <a:avLst/>
            <a:gdLst/>
            <a:ahLst/>
            <a:cxnLst/>
            <a:rect l="l" t="t" r="r" b="b"/>
            <a:pathLst>
              <a:path w="1080953" h="1080953">
                <a:moveTo>
                  <a:pt x="0" y="0"/>
                </a:moveTo>
                <a:lnTo>
                  <a:pt x="1080953" y="0"/>
                </a:lnTo>
                <a:lnTo>
                  <a:pt x="1080953" y="1080953"/>
                </a:lnTo>
                <a:lnTo>
                  <a:pt x="0" y="1080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265600" y="4118626"/>
            <a:ext cx="1080953" cy="108095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549030" y="8469296"/>
            <a:ext cx="2182362" cy="2219732"/>
          </a:xfrm>
          <a:custGeom>
            <a:avLst/>
            <a:gdLst/>
            <a:ahLst/>
            <a:cxnLst/>
            <a:rect l="l" t="t" r="r" b="b"/>
            <a:pathLst>
              <a:path w="2182362" h="2219732">
                <a:moveTo>
                  <a:pt x="0" y="0"/>
                </a:moveTo>
                <a:lnTo>
                  <a:pt x="2182362" y="0"/>
                </a:lnTo>
                <a:lnTo>
                  <a:pt x="2182362" y="2219731"/>
                </a:lnTo>
                <a:lnTo>
                  <a:pt x="0" y="221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02272" y="819730"/>
            <a:ext cx="2316921" cy="2308233"/>
          </a:xfrm>
          <a:custGeom>
            <a:avLst/>
            <a:gdLst/>
            <a:ahLst/>
            <a:cxnLst/>
            <a:rect l="l" t="t" r="r" b="b"/>
            <a:pathLst>
              <a:path w="2316921" h="2308233">
                <a:moveTo>
                  <a:pt x="0" y="0"/>
                </a:moveTo>
                <a:lnTo>
                  <a:pt x="2316921" y="0"/>
                </a:lnTo>
                <a:lnTo>
                  <a:pt x="2316921" y="2308233"/>
                </a:lnTo>
                <a:lnTo>
                  <a:pt x="0" y="2308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7000529" y="6609379"/>
            <a:ext cx="385798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Confidence đạt từ 30% trở lên mới được xem xét</a:t>
            </a:r>
          </a:p>
        </p:txBody>
      </p:sp>
      <p:sp>
        <p:nvSpPr>
          <p:cNvPr id="22" name="AutoShape 22"/>
          <p:cNvSpPr/>
          <p:nvPr/>
        </p:nvSpPr>
        <p:spPr>
          <a:xfrm>
            <a:off x="7412926" y="6377817"/>
            <a:ext cx="2786301" cy="0"/>
          </a:xfrm>
          <a:prstGeom prst="line">
            <a:avLst/>
          </a:prstGeom>
          <a:ln w="38100" cap="rnd">
            <a:solidFill>
              <a:srgbClr val="203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116754" y="6609379"/>
            <a:ext cx="3857986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Ít nhất 2% tổng số giao dịch đưa vào quá trình khai phá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897195" y="3573535"/>
            <a:ext cx="5744680" cy="5354097"/>
            <a:chOff x="0" y="0"/>
            <a:chExt cx="1513002" cy="14101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13002" cy="1410133"/>
            </a:xfrm>
            <a:custGeom>
              <a:avLst/>
              <a:gdLst/>
              <a:ahLst/>
              <a:cxnLst/>
              <a:rect l="l" t="t" r="r" b="b"/>
              <a:pathLst>
                <a:path w="1513002" h="1410133">
                  <a:moveTo>
                    <a:pt x="0" y="0"/>
                  </a:moveTo>
                  <a:lnTo>
                    <a:pt x="1513002" y="0"/>
                  </a:lnTo>
                  <a:lnTo>
                    <a:pt x="1513002" y="1410133"/>
                  </a:lnTo>
                  <a:lnTo>
                    <a:pt x="0" y="1410133"/>
                  </a:lnTo>
                  <a:close/>
                </a:path>
              </a:pathLst>
            </a:custGeom>
            <a:solidFill>
              <a:srgbClr val="FF92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85725"/>
              <a:ext cx="1513002" cy="132440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050"/>
                </a:lnSpc>
              </a:pPr>
              <a:r>
                <a:rPr lang="en-US" sz="5000" b="1">
                  <a:solidFill>
                    <a:srgbClr val="F8F6F1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Num_itemset = 2</a:t>
              </a:r>
            </a:p>
            <a:p>
              <a:pPr algn="ctr">
                <a:lnSpc>
                  <a:spcPts val="2827"/>
                </a:lnSpc>
              </a:pPr>
              <a:endParaRPr lang="en-US" sz="50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  <a:p>
              <a:pPr algn="ctr">
                <a:lnSpc>
                  <a:spcPts val="2827"/>
                </a:lnSpc>
              </a:pPr>
              <a:endParaRPr lang="en-US" sz="50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424981" y="4118626"/>
            <a:ext cx="1080953" cy="108095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402777" y="6609379"/>
            <a:ext cx="4713875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 số phần tử trong tập cơ sở và tập kết quả phải bằng 2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3572307" y="6377817"/>
            <a:ext cx="2786301" cy="0"/>
          </a:xfrm>
          <a:prstGeom prst="line">
            <a:avLst/>
          </a:prstGeom>
          <a:ln w="38100" cap="rnd">
            <a:solidFill>
              <a:srgbClr val="203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15757" y="0"/>
            <a:ext cx="11347847" cy="10287000"/>
            <a:chOff x="0" y="0"/>
            <a:chExt cx="29887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88733" cy="2709333"/>
            </a:xfrm>
            <a:custGeom>
              <a:avLst/>
              <a:gdLst/>
              <a:ahLst/>
              <a:cxnLst/>
              <a:rect l="l" t="t" r="r" b="b"/>
              <a:pathLst>
                <a:path w="2988733" h="2709333">
                  <a:moveTo>
                    <a:pt x="0" y="0"/>
                  </a:moveTo>
                  <a:lnTo>
                    <a:pt x="2988733" y="0"/>
                  </a:lnTo>
                  <a:lnTo>
                    <a:pt x="29887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988733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28909" y="502691"/>
            <a:ext cx="290017" cy="29001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708322"/>
            <a:ext cx="2943681" cy="4578678"/>
            <a:chOff x="0" y="0"/>
            <a:chExt cx="3924909" cy="6104904"/>
          </a:xfrm>
        </p:grpSpPr>
        <p:sp>
          <p:nvSpPr>
            <p:cNvPr id="9" name="Freeform 9"/>
            <p:cNvSpPr/>
            <p:nvPr/>
          </p:nvSpPr>
          <p:spPr>
            <a:xfrm rot="-5400000" flipH="1" flipV="1">
              <a:off x="-241696" y="3888677"/>
              <a:ext cx="2457923" cy="1974531"/>
            </a:xfrm>
            <a:custGeom>
              <a:avLst/>
              <a:gdLst/>
              <a:ahLst/>
              <a:cxnLst/>
              <a:rect l="l" t="t" r="r" b="b"/>
              <a:pathLst>
                <a:path w="2457923" h="1974531">
                  <a:moveTo>
                    <a:pt x="2457923" y="1974531"/>
                  </a:moveTo>
                  <a:lnTo>
                    <a:pt x="0" y="1974531"/>
                  </a:lnTo>
                  <a:lnTo>
                    <a:pt x="0" y="0"/>
                  </a:lnTo>
                  <a:lnTo>
                    <a:pt x="2457923" y="0"/>
                  </a:lnTo>
                  <a:lnTo>
                    <a:pt x="2457923" y="1974531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 rot="-10800000">
              <a:off x="1974531" y="0"/>
              <a:ext cx="1950377" cy="195037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9A28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10800000">
              <a:off x="1974531" y="1950377"/>
              <a:ext cx="1950377" cy="1950377"/>
              <a:chOff x="0" y="0"/>
              <a:chExt cx="410150" cy="41015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10150" cy="410150"/>
              </a:xfrm>
              <a:custGeom>
                <a:avLst/>
                <a:gdLst/>
                <a:ahLst/>
                <a:cxnLst/>
                <a:rect l="l" t="t" r="r" b="b"/>
                <a:pathLst>
                  <a:path w="410150" h="410150">
                    <a:moveTo>
                      <a:pt x="0" y="0"/>
                    </a:moveTo>
                    <a:lnTo>
                      <a:pt x="410150" y="0"/>
                    </a:lnTo>
                    <a:lnTo>
                      <a:pt x="410150" y="410150"/>
                    </a:lnTo>
                    <a:lnTo>
                      <a:pt x="0" y="410150"/>
                    </a:lnTo>
                    <a:close/>
                  </a:path>
                </a:pathLst>
              </a:custGeom>
              <a:solidFill>
                <a:srgbClr val="33478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38100"/>
                <a:ext cx="410150" cy="372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-10800000">
              <a:off x="2419149" y="2250070"/>
              <a:ext cx="1061142" cy="1350991"/>
            </a:xfrm>
            <a:custGeom>
              <a:avLst/>
              <a:gdLst/>
              <a:ahLst/>
              <a:cxnLst/>
              <a:rect l="l" t="t" r="r" b="b"/>
              <a:pathLst>
                <a:path w="1061142" h="1350991">
                  <a:moveTo>
                    <a:pt x="0" y="0"/>
                  </a:moveTo>
                  <a:lnTo>
                    <a:pt x="1061142" y="0"/>
                  </a:lnTo>
                  <a:lnTo>
                    <a:pt x="1061142" y="1350991"/>
                  </a:lnTo>
                  <a:lnTo>
                    <a:pt x="0" y="1350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30445" y="647700"/>
            <a:ext cx="290017" cy="29001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1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0" y="3540462"/>
            <a:ext cx="6893105" cy="2027384"/>
          </a:xfrm>
          <a:custGeom>
            <a:avLst/>
            <a:gdLst/>
            <a:ahLst/>
            <a:cxnLst/>
            <a:rect l="l" t="t" r="r" b="b"/>
            <a:pathLst>
              <a:path w="6893105" h="2027384">
                <a:moveTo>
                  <a:pt x="0" y="0"/>
                </a:moveTo>
                <a:lnTo>
                  <a:pt x="6893105" y="0"/>
                </a:lnTo>
                <a:lnTo>
                  <a:pt x="6893105" y="2027384"/>
                </a:lnTo>
                <a:lnTo>
                  <a:pt x="0" y="202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970433" flipV="1">
            <a:off x="5278054" y="4498884"/>
            <a:ext cx="2464866" cy="696325"/>
          </a:xfrm>
          <a:custGeom>
            <a:avLst/>
            <a:gdLst/>
            <a:ahLst/>
            <a:cxnLst/>
            <a:rect l="l" t="t" r="r" b="b"/>
            <a:pathLst>
              <a:path w="2464866" h="696325">
                <a:moveTo>
                  <a:pt x="0" y="696324"/>
                </a:moveTo>
                <a:lnTo>
                  <a:pt x="2464866" y="696324"/>
                </a:lnTo>
                <a:lnTo>
                  <a:pt x="2464866" y="0"/>
                </a:lnTo>
                <a:lnTo>
                  <a:pt x="0" y="0"/>
                </a:lnTo>
                <a:lnTo>
                  <a:pt x="0" y="69632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8119052" y="3805547"/>
            <a:ext cx="9188249" cy="5452753"/>
          </a:xfrm>
          <a:custGeom>
            <a:avLst/>
            <a:gdLst/>
            <a:ahLst/>
            <a:cxnLst/>
            <a:rect l="l" t="t" r="r" b="b"/>
            <a:pathLst>
              <a:path w="9188249" h="5452753">
                <a:moveTo>
                  <a:pt x="0" y="0"/>
                </a:moveTo>
                <a:lnTo>
                  <a:pt x="9188248" y="0"/>
                </a:lnTo>
                <a:lnTo>
                  <a:pt x="9188248" y="5452753"/>
                </a:lnTo>
                <a:lnTo>
                  <a:pt x="0" y="54527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44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0" y="1255730"/>
            <a:ext cx="741575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Chuyển đổi dữ liệu sang boolean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19052" y="962025"/>
            <a:ext cx="6189215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Huấn luyện dữ liệu bằng ECLAT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Min_Support = 0.02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Min_Combination = 1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Max_Combination =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5534" y="766462"/>
            <a:ext cx="4810175" cy="945527"/>
            <a:chOff x="0" y="0"/>
            <a:chExt cx="1266877" cy="2490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877" cy="249028"/>
            </a:xfrm>
            <a:custGeom>
              <a:avLst/>
              <a:gdLst/>
              <a:ahLst/>
              <a:cxnLst/>
              <a:rect l="l" t="t" r="r" b="b"/>
              <a:pathLst>
                <a:path w="1266877" h="249028">
                  <a:moveTo>
                    <a:pt x="124514" y="0"/>
                  </a:moveTo>
                  <a:lnTo>
                    <a:pt x="1142364" y="0"/>
                  </a:lnTo>
                  <a:cubicBezTo>
                    <a:pt x="1211131" y="0"/>
                    <a:pt x="1266877" y="55747"/>
                    <a:pt x="1266877" y="124514"/>
                  </a:cubicBezTo>
                  <a:lnTo>
                    <a:pt x="1266877" y="124514"/>
                  </a:lnTo>
                  <a:cubicBezTo>
                    <a:pt x="1266877" y="157537"/>
                    <a:pt x="1253759" y="189207"/>
                    <a:pt x="1230408" y="212558"/>
                  </a:cubicBezTo>
                  <a:cubicBezTo>
                    <a:pt x="1207057" y="235909"/>
                    <a:pt x="1175387" y="249028"/>
                    <a:pt x="1142364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266877" cy="20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Tìm các tập phổ biến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10783" y="766462"/>
            <a:ext cx="1887734" cy="2800370"/>
          </a:xfrm>
          <a:custGeom>
            <a:avLst/>
            <a:gdLst/>
            <a:ahLst/>
            <a:cxnLst/>
            <a:rect l="l" t="t" r="r" b="b"/>
            <a:pathLst>
              <a:path w="1887734" h="2800370">
                <a:moveTo>
                  <a:pt x="0" y="0"/>
                </a:moveTo>
                <a:lnTo>
                  <a:pt x="1887734" y="0"/>
                </a:lnTo>
                <a:lnTo>
                  <a:pt x="1887734" y="2800370"/>
                </a:lnTo>
                <a:lnTo>
                  <a:pt x="0" y="2800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348384" y="7584392"/>
            <a:ext cx="1821832" cy="2702608"/>
          </a:xfrm>
          <a:custGeom>
            <a:avLst/>
            <a:gdLst/>
            <a:ahLst/>
            <a:cxnLst/>
            <a:rect l="l" t="t" r="r" b="b"/>
            <a:pathLst>
              <a:path w="1821832" h="2702608">
                <a:moveTo>
                  <a:pt x="0" y="0"/>
                </a:moveTo>
                <a:lnTo>
                  <a:pt x="1821832" y="0"/>
                </a:lnTo>
                <a:lnTo>
                  <a:pt x="1821832" y="2702608"/>
                </a:lnTo>
                <a:lnTo>
                  <a:pt x="0" y="27026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19161" y="3566832"/>
            <a:ext cx="13808578" cy="5912239"/>
          </a:xfrm>
          <a:custGeom>
            <a:avLst/>
            <a:gdLst/>
            <a:ahLst/>
            <a:cxnLst/>
            <a:rect l="l" t="t" r="r" b="b"/>
            <a:pathLst>
              <a:path w="13808578" h="5912239">
                <a:moveTo>
                  <a:pt x="0" y="0"/>
                </a:moveTo>
                <a:lnTo>
                  <a:pt x="13808579" y="0"/>
                </a:lnTo>
                <a:lnTo>
                  <a:pt x="13808579" y="5912239"/>
                </a:lnTo>
                <a:lnTo>
                  <a:pt x="0" y="5912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5" b="-78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929871" y="2377963"/>
            <a:ext cx="1601821" cy="917406"/>
          </a:xfrm>
          <a:custGeom>
            <a:avLst/>
            <a:gdLst/>
            <a:ahLst/>
            <a:cxnLst/>
            <a:rect l="l" t="t" r="r" b="b"/>
            <a:pathLst>
              <a:path w="1601821" h="917406">
                <a:moveTo>
                  <a:pt x="0" y="0"/>
                </a:moveTo>
                <a:lnTo>
                  <a:pt x="1601821" y="0"/>
                </a:lnTo>
                <a:lnTo>
                  <a:pt x="1601821" y="917407"/>
                </a:lnTo>
                <a:lnTo>
                  <a:pt x="0" y="9174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940671" y="2565204"/>
            <a:ext cx="59892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57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 khóa của tập phổ biến          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3496" y="2499067"/>
            <a:ext cx="288933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57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frozenset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53997" y="-1037739"/>
            <a:ext cx="12362478" cy="123624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3162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9444531"/>
            <a:ext cx="18288000" cy="842469"/>
            <a:chOff x="0" y="0"/>
            <a:chExt cx="4816593" cy="221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21885"/>
            </a:xfrm>
            <a:custGeom>
              <a:avLst/>
              <a:gdLst/>
              <a:ahLst/>
              <a:cxnLst/>
              <a:rect l="l" t="t" r="r" b="b"/>
              <a:pathLst>
                <a:path w="4816592" h="221885">
                  <a:moveTo>
                    <a:pt x="0" y="0"/>
                  </a:moveTo>
                  <a:lnTo>
                    <a:pt x="4816592" y="0"/>
                  </a:lnTo>
                  <a:lnTo>
                    <a:pt x="4816592" y="221885"/>
                  </a:lnTo>
                  <a:lnTo>
                    <a:pt x="0" y="221885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816593" cy="26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28700" y="987529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812488" y="0"/>
            <a:ext cx="2217990" cy="3570205"/>
          </a:xfrm>
          <a:custGeom>
            <a:avLst/>
            <a:gdLst/>
            <a:ahLst/>
            <a:cxnLst/>
            <a:rect l="l" t="t" r="r" b="b"/>
            <a:pathLst>
              <a:path w="2217990" h="3570205">
                <a:moveTo>
                  <a:pt x="0" y="0"/>
                </a:moveTo>
                <a:lnTo>
                  <a:pt x="2217989" y="0"/>
                </a:lnTo>
                <a:lnTo>
                  <a:pt x="2217989" y="3570205"/>
                </a:lnTo>
                <a:lnTo>
                  <a:pt x="0" y="35702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701545" y="0"/>
            <a:ext cx="2065280" cy="3570205"/>
          </a:xfrm>
          <a:custGeom>
            <a:avLst/>
            <a:gdLst/>
            <a:ahLst/>
            <a:cxnLst/>
            <a:rect l="l" t="t" r="r" b="b"/>
            <a:pathLst>
              <a:path w="2065280" h="3570205">
                <a:moveTo>
                  <a:pt x="0" y="0"/>
                </a:moveTo>
                <a:lnTo>
                  <a:pt x="2065280" y="0"/>
                </a:lnTo>
                <a:lnTo>
                  <a:pt x="2065280" y="3570205"/>
                </a:lnTo>
                <a:lnTo>
                  <a:pt x="0" y="357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23" r="-4223" b="-374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345022" y="4672012"/>
            <a:ext cx="2421804" cy="3627628"/>
          </a:xfrm>
          <a:custGeom>
            <a:avLst/>
            <a:gdLst/>
            <a:ahLst/>
            <a:cxnLst/>
            <a:rect l="l" t="t" r="r" b="b"/>
            <a:pathLst>
              <a:path w="2421804" h="3627628">
                <a:moveTo>
                  <a:pt x="0" y="0"/>
                </a:moveTo>
                <a:lnTo>
                  <a:pt x="2421803" y="0"/>
                </a:lnTo>
                <a:lnTo>
                  <a:pt x="2421803" y="3627628"/>
                </a:lnTo>
                <a:lnTo>
                  <a:pt x="0" y="3627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510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92399" y="2190339"/>
            <a:ext cx="2064043" cy="2116967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7328955" y="4780266"/>
            <a:ext cx="3108383" cy="3411120"/>
          </a:xfrm>
          <a:custGeom>
            <a:avLst/>
            <a:gdLst/>
            <a:ahLst/>
            <a:cxnLst/>
            <a:rect l="l" t="t" r="r" b="b"/>
            <a:pathLst>
              <a:path w="3108383" h="3411120">
                <a:moveTo>
                  <a:pt x="0" y="0"/>
                </a:moveTo>
                <a:lnTo>
                  <a:pt x="3108383" y="0"/>
                </a:lnTo>
                <a:lnTo>
                  <a:pt x="3108383" y="3411120"/>
                </a:lnTo>
                <a:lnTo>
                  <a:pt x="0" y="34111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0" y="3859631"/>
            <a:ext cx="6727066" cy="1883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258"/>
              </a:lnSpc>
              <a:spcBef>
                <a:spcPct val="0"/>
              </a:spcBef>
            </a:pPr>
            <a:r>
              <a:rPr lang="en-US" sz="9470" b="1" u="none" strike="noStrike" spc="369">
                <a:solidFill>
                  <a:srgbClr val="203162"/>
                </a:solidFill>
                <a:latin typeface="Agrandir Heavy"/>
                <a:ea typeface="Agrandir Heavy"/>
                <a:cs typeface="Agrandir Heavy"/>
                <a:sym typeface="Agrandir Heavy"/>
              </a:rPr>
              <a:t>NHÓM 12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68729" y="3625265"/>
            <a:ext cx="3505506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TRẦM THÁI TÚ</a:t>
            </a:r>
          </a:p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31221022394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54172" y="3625265"/>
            <a:ext cx="4705128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400" b="1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NGUYỄN THÀNH VINH</a:t>
            </a:r>
          </a:p>
          <a:p>
            <a:pPr algn="ctr">
              <a:lnSpc>
                <a:spcPts val="2976"/>
              </a:lnSpc>
            </a:pPr>
            <a:r>
              <a:rPr lang="en-US" sz="2400" b="1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31221025662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8482" y="8350641"/>
            <a:ext cx="4826002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NGUYỄN VÂN PHI YẾN</a:t>
            </a:r>
          </a:p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31221021785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77718" y="8356790"/>
            <a:ext cx="5712934" cy="81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HUỲNH NGỌC KHÁNH VY</a:t>
            </a:r>
          </a:p>
          <a:p>
            <a:pPr marL="0" lvl="0" indent="0" algn="ctr">
              <a:lnSpc>
                <a:spcPts val="2976"/>
              </a:lnSpc>
              <a:spcBef>
                <a:spcPct val="0"/>
              </a:spcBef>
            </a:pPr>
            <a:r>
              <a:rPr lang="en-US" sz="2400" b="1" u="none" strike="noStrike" spc="280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88214020004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8102" y="766462"/>
            <a:ext cx="4810175" cy="945527"/>
            <a:chOff x="0" y="0"/>
            <a:chExt cx="1266877" cy="2490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6877" cy="249028"/>
            </a:xfrm>
            <a:custGeom>
              <a:avLst/>
              <a:gdLst/>
              <a:ahLst/>
              <a:cxnLst/>
              <a:rect l="l" t="t" r="r" b="b"/>
              <a:pathLst>
                <a:path w="1266877" h="249028">
                  <a:moveTo>
                    <a:pt x="124514" y="0"/>
                  </a:moveTo>
                  <a:lnTo>
                    <a:pt x="1142364" y="0"/>
                  </a:lnTo>
                  <a:cubicBezTo>
                    <a:pt x="1211131" y="0"/>
                    <a:pt x="1266877" y="55747"/>
                    <a:pt x="1266877" y="124514"/>
                  </a:cubicBezTo>
                  <a:lnTo>
                    <a:pt x="1266877" y="124514"/>
                  </a:lnTo>
                  <a:cubicBezTo>
                    <a:pt x="1266877" y="157537"/>
                    <a:pt x="1253759" y="189207"/>
                    <a:pt x="1230408" y="212558"/>
                  </a:cubicBezTo>
                  <a:cubicBezTo>
                    <a:pt x="1207057" y="235909"/>
                    <a:pt x="1175387" y="249028"/>
                    <a:pt x="1142364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6675"/>
              <a:ext cx="1266877" cy="182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40"/>
                </a:lnSpc>
              </a:pPr>
              <a:r>
                <a:rPr lang="en-US" sz="4000" b="1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KẾT QUẢ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53926"/>
            <a:ext cx="1325449" cy="1966246"/>
          </a:xfrm>
          <a:custGeom>
            <a:avLst/>
            <a:gdLst/>
            <a:ahLst/>
            <a:cxnLst/>
            <a:rect l="l" t="t" r="r" b="b"/>
            <a:pathLst>
              <a:path w="1325449" h="1966246">
                <a:moveTo>
                  <a:pt x="0" y="0"/>
                </a:moveTo>
                <a:lnTo>
                  <a:pt x="1325449" y="0"/>
                </a:lnTo>
                <a:lnTo>
                  <a:pt x="1325449" y="1966246"/>
                </a:lnTo>
                <a:lnTo>
                  <a:pt x="0" y="196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7100305" y="358279"/>
            <a:ext cx="1187695" cy="1761893"/>
          </a:xfrm>
          <a:custGeom>
            <a:avLst/>
            <a:gdLst/>
            <a:ahLst/>
            <a:cxnLst/>
            <a:rect l="l" t="t" r="r" b="b"/>
            <a:pathLst>
              <a:path w="1187695" h="1761893">
                <a:moveTo>
                  <a:pt x="0" y="0"/>
                </a:moveTo>
                <a:lnTo>
                  <a:pt x="1187695" y="0"/>
                </a:lnTo>
                <a:lnTo>
                  <a:pt x="1187695" y="1761893"/>
                </a:lnTo>
                <a:lnTo>
                  <a:pt x="0" y="1761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60482" y="2280217"/>
            <a:ext cx="16767036" cy="6783886"/>
          </a:xfrm>
          <a:custGeom>
            <a:avLst/>
            <a:gdLst/>
            <a:ahLst/>
            <a:cxnLst/>
            <a:rect l="l" t="t" r="r" b="b"/>
            <a:pathLst>
              <a:path w="16767036" h="6783886">
                <a:moveTo>
                  <a:pt x="0" y="0"/>
                </a:moveTo>
                <a:lnTo>
                  <a:pt x="16767036" y="0"/>
                </a:lnTo>
                <a:lnTo>
                  <a:pt x="16767036" y="6783886"/>
                </a:lnTo>
                <a:lnTo>
                  <a:pt x="0" y="6783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8" t="-1238" r="-441" b="-12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646857" y="9258300"/>
            <a:ext cx="765266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5"/>
              </a:lnSpc>
            </a:pPr>
            <a:r>
              <a:rPr lang="en-US" sz="357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 luật phổ biến của tập dữ liệu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79001"/>
            <a:ext cx="16044224" cy="945527"/>
            <a:chOff x="0" y="0"/>
            <a:chExt cx="21392298" cy="126070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908672" cy="1260702"/>
              <a:chOff x="0" y="0"/>
              <a:chExt cx="969614" cy="24902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69614" cy="249028"/>
              </a:xfrm>
              <a:custGeom>
                <a:avLst/>
                <a:gdLst/>
                <a:ahLst/>
                <a:cxnLst/>
                <a:rect l="l" t="t" r="r" b="b"/>
                <a:pathLst>
                  <a:path w="969614" h="249028">
                    <a:moveTo>
                      <a:pt x="124514" y="0"/>
                    </a:moveTo>
                    <a:lnTo>
                      <a:pt x="845100" y="0"/>
                    </a:lnTo>
                    <a:cubicBezTo>
                      <a:pt x="878124" y="0"/>
                      <a:pt x="909794" y="13118"/>
                      <a:pt x="933145" y="36469"/>
                    </a:cubicBezTo>
                    <a:cubicBezTo>
                      <a:pt x="956496" y="59820"/>
                      <a:pt x="969614" y="91491"/>
                      <a:pt x="969614" y="124514"/>
                    </a:cubicBezTo>
                    <a:lnTo>
                      <a:pt x="969614" y="124514"/>
                    </a:lnTo>
                    <a:cubicBezTo>
                      <a:pt x="969614" y="193281"/>
                      <a:pt x="913868" y="249028"/>
                      <a:pt x="845100" y="249028"/>
                    </a:cubicBezTo>
                    <a:lnTo>
                      <a:pt x="124514" y="249028"/>
                    </a:lnTo>
                    <a:cubicBezTo>
                      <a:pt x="55747" y="249028"/>
                      <a:pt x="0" y="193281"/>
                      <a:pt x="0" y="124514"/>
                    </a:cubicBezTo>
                    <a:lnTo>
                      <a:pt x="0" y="124514"/>
                    </a:lnTo>
                    <a:cubicBezTo>
                      <a:pt x="0" y="55747"/>
                      <a:pt x="55747" y="0"/>
                      <a:pt x="124514" y="0"/>
                    </a:cubicBezTo>
                    <a:close/>
                  </a:path>
                </a:pathLst>
              </a:custGeom>
              <a:solidFill>
                <a:srgbClr val="86C2F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47625"/>
                <a:ext cx="969614" cy="2014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0"/>
                  </a:lnSpc>
                </a:pPr>
                <a:r>
                  <a:rPr lang="en-US" sz="3000" b="1">
                    <a:solidFill>
                      <a:srgbClr val="203162"/>
                    </a:solidFill>
                    <a:latin typeface="Quicksand Bold"/>
                    <a:ea typeface="Quicksand Bold"/>
                    <a:cs typeface="Quicksand Bold"/>
                    <a:sym typeface="Quicksand Bold"/>
                  </a:rPr>
                  <a:t>minSup = 0.02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497882" y="0"/>
              <a:ext cx="4908672" cy="1260702"/>
              <a:chOff x="0" y="0"/>
              <a:chExt cx="969614" cy="24902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69614" cy="249028"/>
              </a:xfrm>
              <a:custGeom>
                <a:avLst/>
                <a:gdLst/>
                <a:ahLst/>
                <a:cxnLst/>
                <a:rect l="l" t="t" r="r" b="b"/>
                <a:pathLst>
                  <a:path w="969614" h="249028">
                    <a:moveTo>
                      <a:pt x="124514" y="0"/>
                    </a:moveTo>
                    <a:lnTo>
                      <a:pt x="845100" y="0"/>
                    </a:lnTo>
                    <a:cubicBezTo>
                      <a:pt x="878124" y="0"/>
                      <a:pt x="909794" y="13118"/>
                      <a:pt x="933145" y="36469"/>
                    </a:cubicBezTo>
                    <a:cubicBezTo>
                      <a:pt x="956496" y="59820"/>
                      <a:pt x="969614" y="91491"/>
                      <a:pt x="969614" y="124514"/>
                    </a:cubicBezTo>
                    <a:lnTo>
                      <a:pt x="969614" y="124514"/>
                    </a:lnTo>
                    <a:cubicBezTo>
                      <a:pt x="969614" y="193281"/>
                      <a:pt x="913868" y="249028"/>
                      <a:pt x="845100" y="249028"/>
                    </a:cubicBezTo>
                    <a:lnTo>
                      <a:pt x="124514" y="249028"/>
                    </a:lnTo>
                    <a:cubicBezTo>
                      <a:pt x="55747" y="249028"/>
                      <a:pt x="0" y="193281"/>
                      <a:pt x="0" y="124514"/>
                    </a:cubicBezTo>
                    <a:lnTo>
                      <a:pt x="0" y="124514"/>
                    </a:lnTo>
                    <a:cubicBezTo>
                      <a:pt x="0" y="55747"/>
                      <a:pt x="55747" y="0"/>
                      <a:pt x="124514" y="0"/>
                    </a:cubicBezTo>
                    <a:close/>
                  </a:path>
                </a:pathLst>
              </a:custGeom>
              <a:solidFill>
                <a:srgbClr val="86C2F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47625"/>
                <a:ext cx="969614" cy="2014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0"/>
                  </a:lnSpc>
                </a:pPr>
                <a:r>
                  <a:rPr lang="en-US" sz="3000" b="1">
                    <a:solidFill>
                      <a:srgbClr val="203162"/>
                    </a:solidFill>
                    <a:latin typeface="Quicksand Bold"/>
                    <a:ea typeface="Quicksand Bold"/>
                    <a:cs typeface="Quicksand Bold"/>
                    <a:sym typeface="Quicksand Bold"/>
                  </a:rPr>
                  <a:t>minConf = 0.3</a:t>
                </a: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990754" y="0"/>
              <a:ext cx="4908672" cy="1260702"/>
              <a:chOff x="0" y="0"/>
              <a:chExt cx="969614" cy="24902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69614" cy="249028"/>
              </a:xfrm>
              <a:custGeom>
                <a:avLst/>
                <a:gdLst/>
                <a:ahLst/>
                <a:cxnLst/>
                <a:rect l="l" t="t" r="r" b="b"/>
                <a:pathLst>
                  <a:path w="969614" h="249028">
                    <a:moveTo>
                      <a:pt x="124514" y="0"/>
                    </a:moveTo>
                    <a:lnTo>
                      <a:pt x="845100" y="0"/>
                    </a:lnTo>
                    <a:cubicBezTo>
                      <a:pt x="878124" y="0"/>
                      <a:pt x="909794" y="13118"/>
                      <a:pt x="933145" y="36469"/>
                    </a:cubicBezTo>
                    <a:cubicBezTo>
                      <a:pt x="956496" y="59820"/>
                      <a:pt x="969614" y="91491"/>
                      <a:pt x="969614" y="124514"/>
                    </a:cubicBezTo>
                    <a:lnTo>
                      <a:pt x="969614" y="124514"/>
                    </a:lnTo>
                    <a:cubicBezTo>
                      <a:pt x="969614" y="193281"/>
                      <a:pt x="913868" y="249028"/>
                      <a:pt x="845100" y="249028"/>
                    </a:cubicBezTo>
                    <a:lnTo>
                      <a:pt x="124514" y="249028"/>
                    </a:lnTo>
                    <a:cubicBezTo>
                      <a:pt x="55747" y="249028"/>
                      <a:pt x="0" y="193281"/>
                      <a:pt x="0" y="124514"/>
                    </a:cubicBezTo>
                    <a:lnTo>
                      <a:pt x="0" y="124514"/>
                    </a:lnTo>
                    <a:cubicBezTo>
                      <a:pt x="0" y="55747"/>
                      <a:pt x="55747" y="0"/>
                      <a:pt x="124514" y="0"/>
                    </a:cubicBezTo>
                    <a:close/>
                  </a:path>
                </a:pathLst>
              </a:custGeom>
              <a:solidFill>
                <a:srgbClr val="86C2F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47625"/>
                <a:ext cx="969614" cy="2014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0"/>
                  </a:lnSpc>
                </a:pPr>
                <a:r>
                  <a:rPr lang="en-US" sz="3000" b="1">
                    <a:solidFill>
                      <a:srgbClr val="203162"/>
                    </a:solidFill>
                    <a:latin typeface="Quicksand Bold"/>
                    <a:ea typeface="Quicksand Bold"/>
                    <a:cs typeface="Quicksand Bold"/>
                    <a:sym typeface="Quicksand Bold"/>
                  </a:rPr>
                  <a:t>num_itemsets = 2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483626" y="0"/>
              <a:ext cx="4908672" cy="1260702"/>
              <a:chOff x="0" y="0"/>
              <a:chExt cx="969614" cy="249028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69614" cy="249028"/>
              </a:xfrm>
              <a:custGeom>
                <a:avLst/>
                <a:gdLst/>
                <a:ahLst/>
                <a:cxnLst/>
                <a:rect l="l" t="t" r="r" b="b"/>
                <a:pathLst>
                  <a:path w="969614" h="249028">
                    <a:moveTo>
                      <a:pt x="124514" y="0"/>
                    </a:moveTo>
                    <a:lnTo>
                      <a:pt x="845100" y="0"/>
                    </a:lnTo>
                    <a:cubicBezTo>
                      <a:pt x="878124" y="0"/>
                      <a:pt x="909794" y="13118"/>
                      <a:pt x="933145" y="36469"/>
                    </a:cubicBezTo>
                    <a:cubicBezTo>
                      <a:pt x="956496" y="59820"/>
                      <a:pt x="969614" y="91491"/>
                      <a:pt x="969614" y="124514"/>
                    </a:cubicBezTo>
                    <a:lnTo>
                      <a:pt x="969614" y="124514"/>
                    </a:lnTo>
                    <a:cubicBezTo>
                      <a:pt x="969614" y="193281"/>
                      <a:pt x="913868" y="249028"/>
                      <a:pt x="845100" y="249028"/>
                    </a:cubicBezTo>
                    <a:lnTo>
                      <a:pt x="124514" y="249028"/>
                    </a:lnTo>
                    <a:cubicBezTo>
                      <a:pt x="55747" y="249028"/>
                      <a:pt x="0" y="193281"/>
                      <a:pt x="0" y="124514"/>
                    </a:cubicBezTo>
                    <a:lnTo>
                      <a:pt x="0" y="124514"/>
                    </a:lnTo>
                    <a:cubicBezTo>
                      <a:pt x="0" y="55747"/>
                      <a:pt x="55747" y="0"/>
                      <a:pt x="124514" y="0"/>
                    </a:cubicBezTo>
                    <a:close/>
                  </a:path>
                </a:pathLst>
              </a:custGeom>
              <a:solidFill>
                <a:srgbClr val="86C2F8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47625"/>
                <a:ext cx="969614" cy="2014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30"/>
                  </a:lnSpc>
                </a:pPr>
                <a:r>
                  <a:rPr lang="en-US" sz="3000" b="1">
                    <a:solidFill>
                      <a:srgbClr val="203162"/>
                    </a:solidFill>
                    <a:latin typeface="Quicksand Bold"/>
                    <a:ea typeface="Quicksand Bold"/>
                    <a:cs typeface="Quicksand Bold"/>
                    <a:sym typeface="Quicksand Bold"/>
                  </a:rPr>
                  <a:t>lift &gt; 1</a:t>
                </a:r>
              </a:p>
            </p:txBody>
          </p:sp>
        </p:grpSp>
      </p:grpSp>
      <p:sp>
        <p:nvSpPr>
          <p:cNvPr id="15" name="Freeform 15"/>
          <p:cNvSpPr/>
          <p:nvPr/>
        </p:nvSpPr>
        <p:spPr>
          <a:xfrm>
            <a:off x="304314" y="2887546"/>
            <a:ext cx="8567864" cy="6936616"/>
          </a:xfrm>
          <a:custGeom>
            <a:avLst/>
            <a:gdLst/>
            <a:ahLst/>
            <a:cxnLst/>
            <a:rect l="l" t="t" r="r" b="b"/>
            <a:pathLst>
              <a:path w="8567864" h="6936616">
                <a:moveTo>
                  <a:pt x="0" y="0"/>
                </a:moveTo>
                <a:lnTo>
                  <a:pt x="8567864" y="0"/>
                </a:lnTo>
                <a:lnTo>
                  <a:pt x="8567864" y="6936616"/>
                </a:lnTo>
                <a:lnTo>
                  <a:pt x="0" y="693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202388" y="2887546"/>
            <a:ext cx="8781298" cy="6936616"/>
          </a:xfrm>
          <a:custGeom>
            <a:avLst/>
            <a:gdLst/>
            <a:ahLst/>
            <a:cxnLst/>
            <a:rect l="l" t="t" r="r" b="b"/>
            <a:pathLst>
              <a:path w="8781298" h="6936616">
                <a:moveTo>
                  <a:pt x="0" y="0"/>
                </a:moveTo>
                <a:lnTo>
                  <a:pt x="8781298" y="0"/>
                </a:lnTo>
                <a:lnTo>
                  <a:pt x="8781298" y="6936616"/>
                </a:lnTo>
                <a:lnTo>
                  <a:pt x="0" y="693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476250"/>
            <a:ext cx="1275270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So sánh ECLAT với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Apriori &amp;</a:t>
            </a:r>
            <a:r>
              <a:rPr lang="en-US" sz="5000" b="1" spc="-100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FP-Growth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893" y="1456391"/>
            <a:ext cx="3681504" cy="854312"/>
            <a:chOff x="0" y="0"/>
            <a:chExt cx="969614" cy="22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614" cy="225004"/>
            </a:xfrm>
            <a:custGeom>
              <a:avLst/>
              <a:gdLst/>
              <a:ahLst/>
              <a:cxnLst/>
              <a:rect l="l" t="t" r="r" b="b"/>
              <a:pathLst>
                <a:path w="969614" h="225004">
                  <a:moveTo>
                    <a:pt x="112502" y="0"/>
                  </a:moveTo>
                  <a:lnTo>
                    <a:pt x="857112" y="0"/>
                  </a:lnTo>
                  <a:cubicBezTo>
                    <a:pt x="886950" y="0"/>
                    <a:pt x="915565" y="11853"/>
                    <a:pt x="936663" y="32951"/>
                  </a:cubicBezTo>
                  <a:cubicBezTo>
                    <a:pt x="957761" y="54049"/>
                    <a:pt x="969614" y="82665"/>
                    <a:pt x="969614" y="112502"/>
                  </a:cubicBezTo>
                  <a:lnTo>
                    <a:pt x="969614" y="112502"/>
                  </a:lnTo>
                  <a:cubicBezTo>
                    <a:pt x="969614" y="174635"/>
                    <a:pt x="919245" y="225004"/>
                    <a:pt x="857112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969614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 = 0.02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55962" y="1456391"/>
            <a:ext cx="4776076" cy="854312"/>
            <a:chOff x="0" y="0"/>
            <a:chExt cx="1257897" cy="2250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7897" cy="225004"/>
            </a:xfrm>
            <a:custGeom>
              <a:avLst/>
              <a:gdLst/>
              <a:ahLst/>
              <a:cxnLst/>
              <a:rect l="l" t="t" r="r" b="b"/>
              <a:pathLst>
                <a:path w="1257897" h="225004">
                  <a:moveTo>
                    <a:pt x="112502" y="0"/>
                  </a:moveTo>
                  <a:lnTo>
                    <a:pt x="1145395" y="0"/>
                  </a:lnTo>
                  <a:cubicBezTo>
                    <a:pt x="1207528" y="0"/>
                    <a:pt x="1257897" y="50369"/>
                    <a:pt x="1257897" y="112502"/>
                  </a:cubicBezTo>
                  <a:lnTo>
                    <a:pt x="1257897" y="112502"/>
                  </a:lnTo>
                  <a:cubicBezTo>
                    <a:pt x="1257897" y="142339"/>
                    <a:pt x="1246044" y="170955"/>
                    <a:pt x="1224945" y="192053"/>
                  </a:cubicBezTo>
                  <a:cubicBezTo>
                    <a:pt x="1203847" y="213151"/>
                    <a:pt x="1175232" y="225004"/>
                    <a:pt x="1145395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257897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minConf ∈ (0.01, 0.1)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38603" y="1456391"/>
            <a:ext cx="3681504" cy="854312"/>
            <a:chOff x="0" y="0"/>
            <a:chExt cx="969614" cy="225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9614" cy="225004"/>
            </a:xfrm>
            <a:custGeom>
              <a:avLst/>
              <a:gdLst/>
              <a:ahLst/>
              <a:cxnLst/>
              <a:rect l="l" t="t" r="r" b="b"/>
              <a:pathLst>
                <a:path w="969614" h="225004">
                  <a:moveTo>
                    <a:pt x="112502" y="0"/>
                  </a:moveTo>
                  <a:lnTo>
                    <a:pt x="857112" y="0"/>
                  </a:lnTo>
                  <a:cubicBezTo>
                    <a:pt x="886950" y="0"/>
                    <a:pt x="915565" y="11853"/>
                    <a:pt x="936663" y="32951"/>
                  </a:cubicBezTo>
                  <a:cubicBezTo>
                    <a:pt x="957761" y="54049"/>
                    <a:pt x="969614" y="82665"/>
                    <a:pt x="969614" y="112502"/>
                  </a:cubicBezTo>
                  <a:lnTo>
                    <a:pt x="969614" y="112502"/>
                  </a:lnTo>
                  <a:cubicBezTo>
                    <a:pt x="969614" y="174635"/>
                    <a:pt x="919245" y="225004"/>
                    <a:pt x="857112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969614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num_itemsets = 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340721" y="2558354"/>
            <a:ext cx="11606559" cy="7471722"/>
          </a:xfrm>
          <a:custGeom>
            <a:avLst/>
            <a:gdLst/>
            <a:ahLst/>
            <a:cxnLst/>
            <a:rect l="l" t="t" r="r" b="b"/>
            <a:pathLst>
              <a:path w="11606559" h="7471722">
                <a:moveTo>
                  <a:pt x="0" y="0"/>
                </a:moveTo>
                <a:lnTo>
                  <a:pt x="11606558" y="0"/>
                </a:lnTo>
                <a:lnTo>
                  <a:pt x="11606558" y="7471722"/>
                </a:lnTo>
                <a:lnTo>
                  <a:pt x="0" y="7471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71018"/>
            <a:ext cx="1275270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So sánh ECLAT với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Apriori &amp;</a:t>
            </a:r>
            <a:r>
              <a:rPr lang="en-US" sz="5000" b="1" spc="-100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FP-Growth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7893" y="1456391"/>
            <a:ext cx="3681504" cy="854312"/>
            <a:chOff x="0" y="0"/>
            <a:chExt cx="969614" cy="225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9614" cy="225004"/>
            </a:xfrm>
            <a:custGeom>
              <a:avLst/>
              <a:gdLst/>
              <a:ahLst/>
              <a:cxnLst/>
              <a:rect l="l" t="t" r="r" b="b"/>
              <a:pathLst>
                <a:path w="969614" h="225004">
                  <a:moveTo>
                    <a:pt x="112502" y="0"/>
                  </a:moveTo>
                  <a:lnTo>
                    <a:pt x="857112" y="0"/>
                  </a:lnTo>
                  <a:cubicBezTo>
                    <a:pt x="886950" y="0"/>
                    <a:pt x="915565" y="11853"/>
                    <a:pt x="936663" y="32951"/>
                  </a:cubicBezTo>
                  <a:cubicBezTo>
                    <a:pt x="957761" y="54049"/>
                    <a:pt x="969614" y="82665"/>
                    <a:pt x="969614" y="112502"/>
                  </a:cubicBezTo>
                  <a:lnTo>
                    <a:pt x="969614" y="112502"/>
                  </a:lnTo>
                  <a:cubicBezTo>
                    <a:pt x="969614" y="174635"/>
                    <a:pt x="919245" y="225004"/>
                    <a:pt x="857112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969614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 = 0.02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55962" y="1456391"/>
            <a:ext cx="4776076" cy="854312"/>
            <a:chOff x="0" y="0"/>
            <a:chExt cx="1257897" cy="2250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7897" cy="225004"/>
            </a:xfrm>
            <a:custGeom>
              <a:avLst/>
              <a:gdLst/>
              <a:ahLst/>
              <a:cxnLst/>
              <a:rect l="l" t="t" r="r" b="b"/>
              <a:pathLst>
                <a:path w="1257897" h="225004">
                  <a:moveTo>
                    <a:pt x="112502" y="0"/>
                  </a:moveTo>
                  <a:lnTo>
                    <a:pt x="1145395" y="0"/>
                  </a:lnTo>
                  <a:cubicBezTo>
                    <a:pt x="1207528" y="0"/>
                    <a:pt x="1257897" y="50369"/>
                    <a:pt x="1257897" y="112502"/>
                  </a:cubicBezTo>
                  <a:lnTo>
                    <a:pt x="1257897" y="112502"/>
                  </a:lnTo>
                  <a:cubicBezTo>
                    <a:pt x="1257897" y="142339"/>
                    <a:pt x="1246044" y="170955"/>
                    <a:pt x="1224945" y="192053"/>
                  </a:cubicBezTo>
                  <a:cubicBezTo>
                    <a:pt x="1203847" y="213151"/>
                    <a:pt x="1175232" y="225004"/>
                    <a:pt x="1145395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1257897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minConf ∈ (0.01, 0.1)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38603" y="1456391"/>
            <a:ext cx="3681504" cy="854312"/>
            <a:chOff x="0" y="0"/>
            <a:chExt cx="969614" cy="2250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9614" cy="225004"/>
            </a:xfrm>
            <a:custGeom>
              <a:avLst/>
              <a:gdLst/>
              <a:ahLst/>
              <a:cxnLst/>
              <a:rect l="l" t="t" r="r" b="b"/>
              <a:pathLst>
                <a:path w="969614" h="225004">
                  <a:moveTo>
                    <a:pt x="112502" y="0"/>
                  </a:moveTo>
                  <a:lnTo>
                    <a:pt x="857112" y="0"/>
                  </a:lnTo>
                  <a:cubicBezTo>
                    <a:pt x="886950" y="0"/>
                    <a:pt x="915565" y="11853"/>
                    <a:pt x="936663" y="32951"/>
                  </a:cubicBezTo>
                  <a:cubicBezTo>
                    <a:pt x="957761" y="54049"/>
                    <a:pt x="969614" y="82665"/>
                    <a:pt x="969614" y="112502"/>
                  </a:cubicBezTo>
                  <a:lnTo>
                    <a:pt x="969614" y="112502"/>
                  </a:lnTo>
                  <a:cubicBezTo>
                    <a:pt x="969614" y="174635"/>
                    <a:pt x="919245" y="225004"/>
                    <a:pt x="857112" y="225004"/>
                  </a:cubicBezTo>
                  <a:lnTo>
                    <a:pt x="112502" y="225004"/>
                  </a:lnTo>
                  <a:cubicBezTo>
                    <a:pt x="50369" y="225004"/>
                    <a:pt x="0" y="174635"/>
                    <a:pt x="0" y="112502"/>
                  </a:cubicBezTo>
                  <a:lnTo>
                    <a:pt x="0" y="112502"/>
                  </a:lnTo>
                  <a:cubicBezTo>
                    <a:pt x="0" y="50369"/>
                    <a:pt x="50369" y="0"/>
                    <a:pt x="112502" y="0"/>
                  </a:cubicBezTo>
                  <a:close/>
                </a:path>
              </a:pathLst>
            </a:custGeom>
            <a:solidFill>
              <a:srgbClr val="E671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7625"/>
              <a:ext cx="969614" cy="1773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FFFFFF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num_itemsets = 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3370069" y="2558354"/>
            <a:ext cx="11547862" cy="7506110"/>
          </a:xfrm>
          <a:custGeom>
            <a:avLst/>
            <a:gdLst/>
            <a:ahLst/>
            <a:cxnLst/>
            <a:rect l="l" t="t" r="r" b="b"/>
            <a:pathLst>
              <a:path w="11547862" h="7506110">
                <a:moveTo>
                  <a:pt x="0" y="0"/>
                </a:moveTo>
                <a:lnTo>
                  <a:pt x="11547862" y="0"/>
                </a:lnTo>
                <a:lnTo>
                  <a:pt x="11547862" y="7506110"/>
                </a:lnTo>
                <a:lnTo>
                  <a:pt x="0" y="7506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28700" y="271018"/>
            <a:ext cx="12752705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5000" b="1" spc="-100">
                <a:solidFill>
                  <a:srgbClr val="FFC610"/>
                </a:solidFill>
                <a:latin typeface="Agrandir Bold"/>
                <a:ea typeface="Agrandir Bold"/>
                <a:cs typeface="Agrandir Bold"/>
                <a:sym typeface="Agrandir Bold"/>
              </a:rPr>
              <a:t>So sánh ECLAT với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Apriori &amp;</a:t>
            </a:r>
            <a:r>
              <a:rPr lang="en-US" sz="5000" b="1" spc="-100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sz="5000" b="1" i="1" spc="-100">
                <a:solidFill>
                  <a:srgbClr val="ABD7FF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FP-Growth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8016" y="7251054"/>
            <a:ext cx="18649922" cy="3035946"/>
          </a:xfrm>
          <a:prstGeom prst="rect">
            <a:avLst/>
          </a:prstGeom>
          <a:solidFill>
            <a:srgbClr val="161E4B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77081" y="5211026"/>
            <a:ext cx="7133838" cy="3558001"/>
          </a:xfrm>
          <a:custGeom>
            <a:avLst/>
            <a:gdLst/>
            <a:ahLst/>
            <a:cxnLst/>
            <a:rect l="l" t="t" r="r" b="b"/>
            <a:pathLst>
              <a:path w="7133838" h="3558001">
                <a:moveTo>
                  <a:pt x="0" y="0"/>
                </a:moveTo>
                <a:lnTo>
                  <a:pt x="7133838" y="0"/>
                </a:lnTo>
                <a:lnTo>
                  <a:pt x="7133838" y="3558001"/>
                </a:lnTo>
                <a:lnTo>
                  <a:pt x="0" y="3558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98184" y="2913818"/>
            <a:ext cx="12560559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>
                <a:solidFill>
                  <a:srgbClr val="241452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 for your listening!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07291"/>
            <a:ext cx="424353" cy="410148"/>
            <a:chOff x="0" y="0"/>
            <a:chExt cx="565804" cy="54686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42488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484975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299774" y="-1237102"/>
            <a:ext cx="3228105" cy="3030383"/>
          </a:xfrm>
          <a:custGeom>
            <a:avLst/>
            <a:gdLst/>
            <a:ahLst/>
            <a:cxnLst/>
            <a:rect l="l" t="t" r="r" b="b"/>
            <a:pathLst>
              <a:path w="3228105" h="3030383">
                <a:moveTo>
                  <a:pt x="0" y="0"/>
                </a:moveTo>
                <a:lnTo>
                  <a:pt x="3228105" y="0"/>
                </a:lnTo>
                <a:lnTo>
                  <a:pt x="3228105" y="3030384"/>
                </a:lnTo>
                <a:lnTo>
                  <a:pt x="0" y="303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>
            <a:off x="1240877" y="8769027"/>
            <a:ext cx="3114616" cy="2160765"/>
          </a:xfrm>
          <a:custGeom>
            <a:avLst/>
            <a:gdLst/>
            <a:ahLst/>
            <a:cxnLst/>
            <a:rect l="l" t="t" r="r" b="b"/>
            <a:pathLst>
              <a:path w="3114616" h="2160765">
                <a:moveTo>
                  <a:pt x="3114615" y="0"/>
                </a:moveTo>
                <a:lnTo>
                  <a:pt x="0" y="0"/>
                </a:lnTo>
                <a:lnTo>
                  <a:pt x="0" y="2160765"/>
                </a:lnTo>
                <a:lnTo>
                  <a:pt x="3114615" y="2160765"/>
                </a:lnTo>
                <a:lnTo>
                  <a:pt x="311461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0231" y="4122542"/>
            <a:ext cx="927544" cy="463772"/>
          </a:xfrm>
          <a:custGeom>
            <a:avLst/>
            <a:gdLst/>
            <a:ahLst/>
            <a:cxnLst/>
            <a:rect l="l" t="t" r="r" b="b"/>
            <a:pathLst>
              <a:path w="927544" h="463772">
                <a:moveTo>
                  <a:pt x="0" y="0"/>
                </a:moveTo>
                <a:lnTo>
                  <a:pt x="927544" y="0"/>
                </a:lnTo>
                <a:lnTo>
                  <a:pt x="927544" y="463772"/>
                </a:lnTo>
                <a:lnTo>
                  <a:pt x="0" y="46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63226" y="5214271"/>
            <a:ext cx="619395" cy="617846"/>
          </a:xfrm>
          <a:custGeom>
            <a:avLst/>
            <a:gdLst/>
            <a:ahLst/>
            <a:cxnLst/>
            <a:rect l="l" t="t" r="r" b="b"/>
            <a:pathLst>
              <a:path w="619395" h="617846">
                <a:moveTo>
                  <a:pt x="0" y="0"/>
                </a:moveTo>
                <a:lnTo>
                  <a:pt x="619395" y="0"/>
                </a:lnTo>
                <a:lnTo>
                  <a:pt x="619395" y="617847"/>
                </a:lnTo>
                <a:lnTo>
                  <a:pt x="0" y="617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9837" y="4933928"/>
            <a:ext cx="2219724" cy="2257733"/>
            <a:chOff x="0" y="0"/>
            <a:chExt cx="714657" cy="7268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4657" cy="726895"/>
            </a:xfrm>
            <a:custGeom>
              <a:avLst/>
              <a:gdLst/>
              <a:ahLst/>
              <a:cxnLst/>
              <a:rect l="l" t="t" r="r" b="b"/>
              <a:pathLst>
                <a:path w="714657" h="726895">
                  <a:moveTo>
                    <a:pt x="0" y="0"/>
                  </a:moveTo>
                  <a:lnTo>
                    <a:pt x="714657" y="0"/>
                  </a:lnTo>
                  <a:lnTo>
                    <a:pt x="714657" y="726895"/>
                  </a:lnTo>
                  <a:lnTo>
                    <a:pt x="0" y="726895"/>
                  </a:lnTo>
                  <a:close/>
                </a:path>
              </a:pathLst>
            </a:custGeom>
            <a:solidFill>
              <a:srgbClr val="FFC6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714657" cy="68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1379837" y="4933928"/>
            <a:ext cx="2219724" cy="2257733"/>
          </a:xfrm>
          <a:custGeom>
            <a:avLst/>
            <a:gdLst/>
            <a:ahLst/>
            <a:cxnLst/>
            <a:rect l="l" t="t" r="r" b="b"/>
            <a:pathLst>
              <a:path w="2219724" h="2257733">
                <a:moveTo>
                  <a:pt x="2219724" y="0"/>
                </a:moveTo>
                <a:lnTo>
                  <a:pt x="0" y="0"/>
                </a:lnTo>
                <a:lnTo>
                  <a:pt x="0" y="2257733"/>
                </a:lnTo>
                <a:lnTo>
                  <a:pt x="2219724" y="2257733"/>
                </a:lnTo>
                <a:lnTo>
                  <a:pt x="221972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0541" y="909649"/>
            <a:ext cx="2199020" cy="1766546"/>
          </a:xfrm>
          <a:custGeom>
            <a:avLst/>
            <a:gdLst/>
            <a:ahLst/>
            <a:cxnLst/>
            <a:rect l="l" t="t" r="r" b="b"/>
            <a:pathLst>
              <a:path w="2199020" h="1766546">
                <a:moveTo>
                  <a:pt x="0" y="0"/>
                </a:moveTo>
                <a:lnTo>
                  <a:pt x="2199020" y="0"/>
                </a:lnTo>
                <a:lnTo>
                  <a:pt x="2199020" y="1766546"/>
                </a:lnTo>
                <a:lnTo>
                  <a:pt x="0" y="1766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379837" y="2676195"/>
            <a:ext cx="2219724" cy="2257733"/>
            <a:chOff x="0" y="0"/>
            <a:chExt cx="714657" cy="7268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4657" cy="726895"/>
            </a:xfrm>
            <a:custGeom>
              <a:avLst/>
              <a:gdLst/>
              <a:ahLst/>
              <a:cxnLst/>
              <a:rect l="l" t="t" r="r" b="b"/>
              <a:pathLst>
                <a:path w="714657" h="726895">
                  <a:moveTo>
                    <a:pt x="0" y="0"/>
                  </a:moveTo>
                  <a:lnTo>
                    <a:pt x="714657" y="0"/>
                  </a:lnTo>
                  <a:lnTo>
                    <a:pt x="714657" y="726895"/>
                  </a:lnTo>
                  <a:lnTo>
                    <a:pt x="0" y="726895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714657" cy="688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830214" y="2988523"/>
            <a:ext cx="1339674" cy="1612299"/>
          </a:xfrm>
          <a:custGeom>
            <a:avLst/>
            <a:gdLst/>
            <a:ahLst/>
            <a:cxnLst/>
            <a:rect l="l" t="t" r="r" b="b"/>
            <a:pathLst>
              <a:path w="1339674" h="1612299">
                <a:moveTo>
                  <a:pt x="0" y="0"/>
                </a:moveTo>
                <a:lnTo>
                  <a:pt x="1339674" y="0"/>
                </a:lnTo>
                <a:lnTo>
                  <a:pt x="1339674" y="1612299"/>
                </a:lnTo>
                <a:lnTo>
                  <a:pt x="0" y="1612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020231" y="6222388"/>
            <a:ext cx="905384" cy="905384"/>
          </a:xfrm>
          <a:custGeom>
            <a:avLst/>
            <a:gdLst/>
            <a:ahLst/>
            <a:cxnLst/>
            <a:rect l="l" t="t" r="r" b="b"/>
            <a:pathLst>
              <a:path w="905384" h="905384">
                <a:moveTo>
                  <a:pt x="0" y="0"/>
                </a:moveTo>
                <a:lnTo>
                  <a:pt x="905384" y="0"/>
                </a:lnTo>
                <a:lnTo>
                  <a:pt x="905384" y="905384"/>
                </a:lnTo>
                <a:lnTo>
                  <a:pt x="0" y="905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093559" y="7518297"/>
            <a:ext cx="758727" cy="754589"/>
          </a:xfrm>
          <a:custGeom>
            <a:avLst/>
            <a:gdLst/>
            <a:ahLst/>
            <a:cxnLst/>
            <a:rect l="l" t="t" r="r" b="b"/>
            <a:pathLst>
              <a:path w="758727" h="754589">
                <a:moveTo>
                  <a:pt x="0" y="0"/>
                </a:moveTo>
                <a:lnTo>
                  <a:pt x="758728" y="0"/>
                </a:lnTo>
                <a:lnTo>
                  <a:pt x="758728" y="754589"/>
                </a:lnTo>
                <a:lnTo>
                  <a:pt x="0" y="7545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6622336" y="4092491"/>
            <a:ext cx="905872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BÀI TOÁN MARKET BASKET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22336" y="5261257"/>
            <a:ext cx="796949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 QUAN THUẬT TOÁN ECLAT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20055" y="2216998"/>
            <a:ext cx="9491457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76"/>
              </a:lnSpc>
              <a:spcBef>
                <a:spcPct val="0"/>
              </a:spcBef>
            </a:pPr>
            <a:r>
              <a:rPr lang="en-US" sz="7396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NỘI DUNG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22336" y="6413143"/>
            <a:ext cx="1107078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ỨNG DỤNG THUẬT TOÁN ECLAT VÀO BỘ DỮ LIỆU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22336" y="7633654"/>
            <a:ext cx="11070782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SO SÁNH ECLAT VS APRIORI &amp; FP-GROWTH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979106"/>
            <a:ext cx="9782698" cy="2776978"/>
            <a:chOff x="0" y="0"/>
            <a:chExt cx="2576513" cy="73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76513" cy="731385"/>
            </a:xfrm>
            <a:custGeom>
              <a:avLst/>
              <a:gdLst/>
              <a:ahLst/>
              <a:cxnLst/>
              <a:rect l="l" t="t" r="r" b="b"/>
              <a:pathLst>
                <a:path w="2576513" h="731385">
                  <a:moveTo>
                    <a:pt x="47483" y="0"/>
                  </a:moveTo>
                  <a:lnTo>
                    <a:pt x="2529030" y="0"/>
                  </a:lnTo>
                  <a:cubicBezTo>
                    <a:pt x="2541623" y="0"/>
                    <a:pt x="2553701" y="5003"/>
                    <a:pt x="2562606" y="13908"/>
                  </a:cubicBezTo>
                  <a:cubicBezTo>
                    <a:pt x="2571510" y="22812"/>
                    <a:pt x="2576513" y="34890"/>
                    <a:pt x="2576513" y="47483"/>
                  </a:cubicBezTo>
                  <a:lnTo>
                    <a:pt x="2576513" y="683902"/>
                  </a:lnTo>
                  <a:cubicBezTo>
                    <a:pt x="2576513" y="710126"/>
                    <a:pt x="2555254" y="731385"/>
                    <a:pt x="2529030" y="731385"/>
                  </a:cubicBezTo>
                  <a:lnTo>
                    <a:pt x="47483" y="731385"/>
                  </a:lnTo>
                  <a:cubicBezTo>
                    <a:pt x="21259" y="731385"/>
                    <a:pt x="0" y="710126"/>
                    <a:pt x="0" y="683902"/>
                  </a:cubicBezTo>
                  <a:lnTo>
                    <a:pt x="0" y="47483"/>
                  </a:lnTo>
                  <a:cubicBezTo>
                    <a:pt x="0" y="21259"/>
                    <a:pt x="21259" y="0"/>
                    <a:pt x="47483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576513" cy="645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23799" y="141859"/>
            <a:ext cx="13440401" cy="1449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63"/>
              </a:lnSpc>
            </a:pPr>
            <a:r>
              <a:rPr lang="en-US" sz="7399" b="1">
                <a:solidFill>
                  <a:srgbClr val="FFD916"/>
                </a:solidFill>
                <a:latin typeface="Agrandir Bold"/>
                <a:ea typeface="Agrandir Bold"/>
                <a:cs typeface="Agrandir Bold"/>
                <a:sym typeface="Agrandir Bold"/>
              </a:rPr>
              <a:t>MARKET BASKET</a:t>
            </a:r>
            <a:r>
              <a:rPr lang="en-US" sz="7399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ANALYSIS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028700" y="5143500"/>
            <a:ext cx="1557290" cy="15572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A28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028700" y="6700790"/>
            <a:ext cx="1557290" cy="1557290"/>
            <a:chOff x="0" y="0"/>
            <a:chExt cx="410150" cy="4101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150" cy="410150"/>
            </a:xfrm>
            <a:custGeom>
              <a:avLst/>
              <a:gdLst/>
              <a:ahLst/>
              <a:cxnLst/>
              <a:rect l="l" t="t" r="r" b="b"/>
              <a:pathLst>
                <a:path w="410150" h="410150">
                  <a:moveTo>
                    <a:pt x="0" y="0"/>
                  </a:moveTo>
                  <a:lnTo>
                    <a:pt x="410150" y="0"/>
                  </a:lnTo>
                  <a:lnTo>
                    <a:pt x="410150" y="410150"/>
                  </a:lnTo>
                  <a:lnTo>
                    <a:pt x="0" y="410150"/>
                  </a:lnTo>
                  <a:close/>
                </a:path>
              </a:pathLst>
            </a:custGeom>
            <a:solidFill>
              <a:srgbClr val="33478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8100"/>
              <a:ext cx="410150" cy="372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-10800000">
            <a:off x="1383707" y="6940081"/>
            <a:ext cx="847275" cy="1078707"/>
          </a:xfrm>
          <a:custGeom>
            <a:avLst/>
            <a:gdLst/>
            <a:ahLst/>
            <a:cxnLst/>
            <a:rect l="l" t="t" r="r" b="b"/>
            <a:pathLst>
              <a:path w="847275" h="1078707">
                <a:moveTo>
                  <a:pt x="0" y="0"/>
                </a:moveTo>
                <a:lnTo>
                  <a:pt x="847275" y="0"/>
                </a:lnTo>
                <a:lnTo>
                  <a:pt x="847275" y="1078707"/>
                </a:lnTo>
                <a:lnTo>
                  <a:pt x="0" y="1078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385526" y="2539873"/>
            <a:ext cx="9069047" cy="1655445"/>
            <a:chOff x="0" y="0"/>
            <a:chExt cx="12092062" cy="220726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14300"/>
              <a:ext cx="12092062" cy="2321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40"/>
                </a:lnSpc>
              </a:pPr>
              <a:r>
                <a:rPr lang="en-US" sz="3000" b="1">
                  <a:solidFill>
                    <a:srgbClr val="FFC61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Market Basket Analysis</a:t>
              </a:r>
              <a:r>
                <a:rPr lang="en-US" sz="3000" b="1">
                  <a:solidFill>
                    <a:srgbClr val="203162"/>
                  </a:solidFill>
                  <a:latin typeface="Quicksand Medium"/>
                  <a:ea typeface="Quicksand Medium"/>
                  <a:cs typeface="Quicksand Medium"/>
                  <a:sym typeface="Quicksand Medium"/>
                </a:rPr>
                <a:t> là phương pháp khai thác dữ liệu giúp khám phá và đánh giá mối liên hệ giữa các sản phẩm thường được mua cùng nhau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14300"/>
              <a:ext cx="6156868" cy="721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740"/>
                </a:lnSpc>
              </a:pPr>
              <a:r>
                <a:rPr lang="en-US" sz="3000" b="1" spc="12">
                  <a:solidFill>
                    <a:srgbClr val="FFC610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Market Basket Analysis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2576465" y="8258079"/>
            <a:ext cx="1531073" cy="1557290"/>
          </a:xfrm>
          <a:custGeom>
            <a:avLst/>
            <a:gdLst/>
            <a:ahLst/>
            <a:cxnLst/>
            <a:rect l="l" t="t" r="r" b="b"/>
            <a:pathLst>
              <a:path w="1531073" h="1557290">
                <a:moveTo>
                  <a:pt x="1531072" y="0"/>
                </a:moveTo>
                <a:lnTo>
                  <a:pt x="0" y="0"/>
                </a:lnTo>
                <a:lnTo>
                  <a:pt x="0" y="1557290"/>
                </a:lnTo>
                <a:lnTo>
                  <a:pt x="1531072" y="1557290"/>
                </a:lnTo>
                <a:lnTo>
                  <a:pt x="15310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3076634" y="5617544"/>
            <a:ext cx="9457186" cy="2640536"/>
            <a:chOff x="0" y="0"/>
            <a:chExt cx="12609581" cy="3520714"/>
          </a:xfrm>
        </p:grpSpPr>
        <p:sp>
          <p:nvSpPr>
            <p:cNvPr id="18" name="Freeform 18"/>
            <p:cNvSpPr/>
            <p:nvPr/>
          </p:nvSpPr>
          <p:spPr>
            <a:xfrm rot="-5400000">
              <a:off x="-86621" y="86621"/>
              <a:ext cx="880887" cy="707646"/>
            </a:xfrm>
            <a:custGeom>
              <a:avLst/>
              <a:gdLst/>
              <a:ahLst/>
              <a:cxnLst/>
              <a:rect l="l" t="t" r="r" b="b"/>
              <a:pathLst>
                <a:path w="880887" h="707646">
                  <a:moveTo>
                    <a:pt x="0" y="0"/>
                  </a:moveTo>
                  <a:lnTo>
                    <a:pt x="880888" y="0"/>
                  </a:lnTo>
                  <a:lnTo>
                    <a:pt x="880888" y="707646"/>
                  </a:lnTo>
                  <a:lnTo>
                    <a:pt x="0" y="70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00299" y="-296585"/>
              <a:ext cx="11609283" cy="3695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30"/>
                </a:lnSpc>
              </a:pPr>
              <a:r>
                <a:rPr lang="en-US" sz="3500" b="1">
                  <a:solidFill>
                    <a:srgbClr val="FFD916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Descriptive </a:t>
              </a:r>
              <a:r>
                <a:rPr lang="en-US" sz="3500" b="1">
                  <a:solidFill>
                    <a:srgbClr val="86C2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Market Basket Analysis</a:t>
              </a:r>
            </a:p>
            <a:p>
              <a:pPr algn="just">
                <a:lnSpc>
                  <a:spcPts val="7630"/>
                </a:lnSpc>
              </a:pPr>
              <a:r>
                <a:rPr lang="en-US" sz="3500" b="1">
                  <a:solidFill>
                    <a:srgbClr val="FFD916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Predictive </a:t>
              </a:r>
              <a:r>
                <a:rPr lang="en-US" sz="3500" b="1">
                  <a:solidFill>
                    <a:srgbClr val="86C2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Market Basket Analysis</a:t>
              </a:r>
            </a:p>
            <a:p>
              <a:pPr marL="0" lvl="0" indent="0" algn="just">
                <a:lnSpc>
                  <a:spcPts val="7630"/>
                </a:lnSpc>
              </a:pPr>
              <a:r>
                <a:rPr lang="en-US" sz="3500" b="1">
                  <a:solidFill>
                    <a:srgbClr val="FFD916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Differential </a:t>
              </a:r>
              <a:r>
                <a:rPr lang="en-US" sz="3500" b="1">
                  <a:solidFill>
                    <a:srgbClr val="86C2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Market Basket Analysis</a:t>
              </a:r>
            </a:p>
          </p:txBody>
        </p:sp>
        <p:sp>
          <p:nvSpPr>
            <p:cNvPr id="20" name="Freeform 20"/>
            <p:cNvSpPr/>
            <p:nvPr/>
          </p:nvSpPr>
          <p:spPr>
            <a:xfrm rot="-5400000">
              <a:off x="-86621" y="1411860"/>
              <a:ext cx="880887" cy="707646"/>
            </a:xfrm>
            <a:custGeom>
              <a:avLst/>
              <a:gdLst/>
              <a:ahLst/>
              <a:cxnLst/>
              <a:rect l="l" t="t" r="r" b="b"/>
              <a:pathLst>
                <a:path w="880887" h="707646">
                  <a:moveTo>
                    <a:pt x="0" y="0"/>
                  </a:moveTo>
                  <a:lnTo>
                    <a:pt x="880888" y="0"/>
                  </a:lnTo>
                  <a:lnTo>
                    <a:pt x="880888" y="707646"/>
                  </a:lnTo>
                  <a:lnTo>
                    <a:pt x="0" y="70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 rot="-5400000">
              <a:off x="-86621" y="2726448"/>
              <a:ext cx="880887" cy="707646"/>
            </a:xfrm>
            <a:custGeom>
              <a:avLst/>
              <a:gdLst/>
              <a:ahLst/>
              <a:cxnLst/>
              <a:rect l="l" t="t" r="r" b="b"/>
              <a:pathLst>
                <a:path w="880887" h="707646">
                  <a:moveTo>
                    <a:pt x="0" y="0"/>
                  </a:moveTo>
                  <a:lnTo>
                    <a:pt x="880888" y="0"/>
                  </a:lnTo>
                  <a:lnTo>
                    <a:pt x="880888" y="707646"/>
                  </a:lnTo>
                  <a:lnTo>
                    <a:pt x="0" y="707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283916"/>
            <a:ext cx="8951144" cy="2622422"/>
            <a:chOff x="0" y="0"/>
            <a:chExt cx="11934859" cy="3496562"/>
          </a:xfrm>
        </p:grpSpPr>
        <p:sp>
          <p:nvSpPr>
            <p:cNvPr id="3" name="Freeform 3"/>
            <p:cNvSpPr/>
            <p:nvPr/>
          </p:nvSpPr>
          <p:spPr>
            <a:xfrm>
              <a:off x="9724452" y="1814748"/>
              <a:ext cx="1405587" cy="1513418"/>
            </a:xfrm>
            <a:custGeom>
              <a:avLst/>
              <a:gdLst/>
              <a:ahLst/>
              <a:cxnLst/>
              <a:rect l="l" t="t" r="r" b="b"/>
              <a:pathLst>
                <a:path w="1405587" h="1513418">
                  <a:moveTo>
                    <a:pt x="0" y="0"/>
                  </a:moveTo>
                  <a:lnTo>
                    <a:pt x="1405587" y="0"/>
                  </a:lnTo>
                  <a:lnTo>
                    <a:pt x="1405587" y="1513418"/>
                  </a:lnTo>
                  <a:lnTo>
                    <a:pt x="0" y="15134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6394836" y="1646351"/>
              <a:ext cx="5540023" cy="1850211"/>
              <a:chOff x="0" y="0"/>
              <a:chExt cx="1261228" cy="4212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61228" cy="421215"/>
              </a:xfrm>
              <a:custGeom>
                <a:avLst/>
                <a:gdLst/>
                <a:ahLst/>
                <a:cxnLst/>
                <a:rect l="l" t="t" r="r" b="b"/>
                <a:pathLst>
                  <a:path w="1261228" h="421215">
                    <a:moveTo>
                      <a:pt x="111796" y="0"/>
                    </a:moveTo>
                    <a:lnTo>
                      <a:pt x="1149432" y="0"/>
                    </a:lnTo>
                    <a:cubicBezTo>
                      <a:pt x="1211176" y="0"/>
                      <a:pt x="1261228" y="50053"/>
                      <a:pt x="1261228" y="111796"/>
                    </a:cubicBezTo>
                    <a:lnTo>
                      <a:pt x="1261228" y="309418"/>
                    </a:lnTo>
                    <a:cubicBezTo>
                      <a:pt x="1261228" y="371162"/>
                      <a:pt x="1211176" y="421215"/>
                      <a:pt x="1149432" y="421215"/>
                    </a:cubicBezTo>
                    <a:lnTo>
                      <a:pt x="111796" y="421215"/>
                    </a:lnTo>
                    <a:cubicBezTo>
                      <a:pt x="50053" y="421215"/>
                      <a:pt x="0" y="371162"/>
                      <a:pt x="0" y="309418"/>
                    </a:cubicBezTo>
                    <a:lnTo>
                      <a:pt x="0" y="111796"/>
                    </a:lnTo>
                    <a:cubicBezTo>
                      <a:pt x="0" y="50053"/>
                      <a:pt x="50053" y="0"/>
                      <a:pt x="11179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ABD7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38100"/>
                <a:ext cx="1261228" cy="383115"/>
              </a:xfrm>
              <a:prstGeom prst="rect">
                <a:avLst/>
              </a:prstGeom>
            </p:spPr>
            <p:txBody>
              <a:bodyPr lIns="44077" tIns="44077" rIns="44077" bIns="44077" rtlCol="0" anchor="ctr"/>
              <a:lstStyle/>
              <a:p>
                <a:pPr algn="ctr">
                  <a:lnSpc>
                    <a:spcPts val="2186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7199656" y="1916380"/>
              <a:ext cx="1852402" cy="1310153"/>
            </a:xfrm>
            <a:custGeom>
              <a:avLst/>
              <a:gdLst/>
              <a:ahLst/>
              <a:cxnLst/>
              <a:rect l="l" t="t" r="r" b="b"/>
              <a:pathLst>
                <a:path w="1852402" h="1310153">
                  <a:moveTo>
                    <a:pt x="0" y="0"/>
                  </a:moveTo>
                  <a:lnTo>
                    <a:pt x="1852401" y="0"/>
                  </a:lnTo>
                  <a:lnTo>
                    <a:pt x="1852401" y="1310153"/>
                  </a:lnTo>
                  <a:lnTo>
                    <a:pt x="0" y="1310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flipH="1">
              <a:off x="0" y="0"/>
              <a:ext cx="6394836" cy="2094309"/>
            </a:xfrm>
            <a:custGeom>
              <a:avLst/>
              <a:gdLst/>
              <a:ahLst/>
              <a:cxnLst/>
              <a:rect l="l" t="t" r="r" b="b"/>
              <a:pathLst>
                <a:path w="6394836" h="2094309">
                  <a:moveTo>
                    <a:pt x="6394836" y="0"/>
                  </a:moveTo>
                  <a:lnTo>
                    <a:pt x="0" y="0"/>
                  </a:lnTo>
                  <a:lnTo>
                    <a:pt x="0" y="2094309"/>
                  </a:lnTo>
                  <a:lnTo>
                    <a:pt x="6394836" y="2094309"/>
                  </a:lnTo>
                  <a:lnTo>
                    <a:pt x="6394836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83695" y="405107"/>
              <a:ext cx="5627447" cy="785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1"/>
                </a:lnSpc>
              </a:pPr>
              <a:r>
                <a:rPr lang="en-US" sz="3302" b="1">
                  <a:solidFill>
                    <a:srgbClr val="86C2F8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Frequent Itemsets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1629165"/>
            <a:ext cx="4546883" cy="2907530"/>
          </a:xfrm>
          <a:custGeom>
            <a:avLst/>
            <a:gdLst/>
            <a:ahLst/>
            <a:cxnLst/>
            <a:rect l="l" t="t" r="r" b="b"/>
            <a:pathLst>
              <a:path w="4546883" h="2907530">
                <a:moveTo>
                  <a:pt x="0" y="0"/>
                </a:moveTo>
                <a:lnTo>
                  <a:pt x="4546883" y="0"/>
                </a:lnTo>
                <a:lnTo>
                  <a:pt x="4546883" y="2907530"/>
                </a:lnTo>
                <a:lnTo>
                  <a:pt x="0" y="2907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3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369373" y="1629165"/>
            <a:ext cx="1047598" cy="1127966"/>
          </a:xfrm>
          <a:custGeom>
            <a:avLst/>
            <a:gdLst/>
            <a:ahLst/>
            <a:cxnLst/>
            <a:rect l="l" t="t" r="r" b="b"/>
            <a:pathLst>
              <a:path w="1047598" h="1127966">
                <a:moveTo>
                  <a:pt x="0" y="0"/>
                </a:moveTo>
                <a:lnTo>
                  <a:pt x="1047598" y="0"/>
                </a:lnTo>
                <a:lnTo>
                  <a:pt x="1047598" y="1127966"/>
                </a:lnTo>
                <a:lnTo>
                  <a:pt x="0" y="1127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369373" y="3363967"/>
            <a:ext cx="1380614" cy="976471"/>
          </a:xfrm>
          <a:custGeom>
            <a:avLst/>
            <a:gdLst/>
            <a:ahLst/>
            <a:cxnLst/>
            <a:rect l="l" t="t" r="r" b="b"/>
            <a:pathLst>
              <a:path w="1380614" h="976471">
                <a:moveTo>
                  <a:pt x="0" y="0"/>
                </a:moveTo>
                <a:lnTo>
                  <a:pt x="1380614" y="0"/>
                </a:lnTo>
                <a:lnTo>
                  <a:pt x="1380614" y="976471"/>
                </a:lnTo>
                <a:lnTo>
                  <a:pt x="0" y="9764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2749987" y="1358597"/>
            <a:ext cx="791922" cy="1398534"/>
          </a:xfrm>
          <a:custGeom>
            <a:avLst/>
            <a:gdLst/>
            <a:ahLst/>
            <a:cxnLst/>
            <a:rect l="l" t="t" r="r" b="b"/>
            <a:pathLst>
              <a:path w="791922" h="1398534">
                <a:moveTo>
                  <a:pt x="0" y="0"/>
                </a:moveTo>
                <a:lnTo>
                  <a:pt x="791922" y="0"/>
                </a:lnTo>
                <a:lnTo>
                  <a:pt x="791922" y="1398534"/>
                </a:lnTo>
                <a:lnTo>
                  <a:pt x="0" y="1398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167694" y="1358597"/>
            <a:ext cx="702763" cy="1398534"/>
          </a:xfrm>
          <a:custGeom>
            <a:avLst/>
            <a:gdLst/>
            <a:ahLst/>
            <a:cxnLst/>
            <a:rect l="l" t="t" r="r" b="b"/>
            <a:pathLst>
              <a:path w="702763" h="1398534">
                <a:moveTo>
                  <a:pt x="0" y="0"/>
                </a:moveTo>
                <a:lnTo>
                  <a:pt x="702764" y="0"/>
                </a:lnTo>
                <a:lnTo>
                  <a:pt x="702764" y="1398534"/>
                </a:lnTo>
                <a:lnTo>
                  <a:pt x="0" y="13985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3145948" y="3225870"/>
            <a:ext cx="1727813" cy="1252665"/>
          </a:xfrm>
          <a:custGeom>
            <a:avLst/>
            <a:gdLst/>
            <a:ahLst/>
            <a:cxnLst/>
            <a:rect l="l" t="t" r="r" b="b"/>
            <a:pathLst>
              <a:path w="1727813" h="1252665">
                <a:moveTo>
                  <a:pt x="0" y="0"/>
                </a:moveTo>
                <a:lnTo>
                  <a:pt x="1727813" y="0"/>
                </a:lnTo>
                <a:lnTo>
                  <a:pt x="1727813" y="1252665"/>
                </a:lnTo>
                <a:lnTo>
                  <a:pt x="0" y="1252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258144" y="1363858"/>
            <a:ext cx="7315200" cy="3438144"/>
          </a:xfrm>
          <a:custGeom>
            <a:avLst/>
            <a:gdLst/>
            <a:ahLst/>
            <a:cxnLst/>
            <a:rect l="l" t="t" r="r" b="b"/>
            <a:pathLst>
              <a:path w="7315200" h="3438144">
                <a:moveTo>
                  <a:pt x="0" y="0"/>
                </a:moveTo>
                <a:lnTo>
                  <a:pt x="7315200" y="0"/>
                </a:lnTo>
                <a:lnTo>
                  <a:pt x="7315200" y="3438144"/>
                </a:lnTo>
                <a:lnTo>
                  <a:pt x="0" y="34381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3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0173180" y="1008723"/>
            <a:ext cx="3212665" cy="1167634"/>
            <a:chOff x="0" y="0"/>
            <a:chExt cx="4283553" cy="1556845"/>
          </a:xfrm>
        </p:grpSpPr>
        <p:sp>
          <p:nvSpPr>
            <p:cNvPr id="18" name="Freeform 18"/>
            <p:cNvSpPr/>
            <p:nvPr/>
          </p:nvSpPr>
          <p:spPr>
            <a:xfrm>
              <a:off x="0" y="150598"/>
              <a:ext cx="1166184" cy="1255649"/>
            </a:xfrm>
            <a:custGeom>
              <a:avLst/>
              <a:gdLst/>
              <a:ahLst/>
              <a:cxnLst/>
              <a:rect l="l" t="t" r="r" b="b"/>
              <a:pathLst>
                <a:path w="1166184" h="1255649">
                  <a:moveTo>
                    <a:pt x="0" y="0"/>
                  </a:moveTo>
                  <a:lnTo>
                    <a:pt x="1166184" y="0"/>
                  </a:lnTo>
                  <a:lnTo>
                    <a:pt x="116618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515185" y="234920"/>
              <a:ext cx="1536897" cy="1087005"/>
            </a:xfrm>
            <a:custGeom>
              <a:avLst/>
              <a:gdLst/>
              <a:ahLst/>
              <a:cxnLst/>
              <a:rect l="l" t="t" r="r" b="b"/>
              <a:pathLst>
                <a:path w="1536897" h="1087005">
                  <a:moveTo>
                    <a:pt x="0" y="0"/>
                  </a:moveTo>
                  <a:lnTo>
                    <a:pt x="1536897" y="0"/>
                  </a:lnTo>
                  <a:lnTo>
                    <a:pt x="1536897" y="1087005"/>
                  </a:lnTo>
                  <a:lnTo>
                    <a:pt x="0" y="1087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401988" y="0"/>
              <a:ext cx="881566" cy="1556845"/>
            </a:xfrm>
            <a:custGeom>
              <a:avLst/>
              <a:gdLst/>
              <a:ahLst/>
              <a:cxnLst/>
              <a:rect l="l" t="t" r="r" b="b"/>
              <a:pathLst>
                <a:path w="881566" h="1556845">
                  <a:moveTo>
                    <a:pt x="0" y="0"/>
                  </a:moveTo>
                  <a:lnTo>
                    <a:pt x="881565" y="0"/>
                  </a:lnTo>
                  <a:lnTo>
                    <a:pt x="881565" y="1556845"/>
                  </a:lnTo>
                  <a:lnTo>
                    <a:pt x="0" y="1556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220367" y="2196334"/>
            <a:ext cx="3390753" cy="1167634"/>
            <a:chOff x="0" y="0"/>
            <a:chExt cx="4521004" cy="15568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81566" cy="1556845"/>
            </a:xfrm>
            <a:custGeom>
              <a:avLst/>
              <a:gdLst/>
              <a:ahLst/>
              <a:cxnLst/>
              <a:rect l="l" t="t" r="r" b="b"/>
              <a:pathLst>
                <a:path w="881566" h="1556845">
                  <a:moveTo>
                    <a:pt x="0" y="0"/>
                  </a:moveTo>
                  <a:lnTo>
                    <a:pt x="881566" y="0"/>
                  </a:lnTo>
                  <a:lnTo>
                    <a:pt x="881566" y="1556845"/>
                  </a:lnTo>
                  <a:lnTo>
                    <a:pt x="0" y="1556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348750" y="0"/>
              <a:ext cx="782314" cy="1556845"/>
            </a:xfrm>
            <a:custGeom>
              <a:avLst/>
              <a:gdLst/>
              <a:ahLst/>
              <a:cxnLst/>
              <a:rect l="l" t="t" r="r" b="b"/>
              <a:pathLst>
                <a:path w="782314" h="1556845">
                  <a:moveTo>
                    <a:pt x="0" y="0"/>
                  </a:moveTo>
                  <a:lnTo>
                    <a:pt x="782315" y="0"/>
                  </a:lnTo>
                  <a:lnTo>
                    <a:pt x="782315" y="1556845"/>
                  </a:lnTo>
                  <a:lnTo>
                    <a:pt x="0" y="1556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2597606" y="162381"/>
              <a:ext cx="1923398" cy="1394464"/>
            </a:xfrm>
            <a:custGeom>
              <a:avLst/>
              <a:gdLst/>
              <a:ahLst/>
              <a:cxnLst/>
              <a:rect l="l" t="t" r="r" b="b"/>
              <a:pathLst>
                <a:path w="1923398" h="1394464">
                  <a:moveTo>
                    <a:pt x="0" y="0"/>
                  </a:moveTo>
                  <a:lnTo>
                    <a:pt x="1923398" y="0"/>
                  </a:lnTo>
                  <a:lnTo>
                    <a:pt x="1923398" y="1394464"/>
                  </a:lnTo>
                  <a:lnTo>
                    <a:pt x="0" y="1394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20367" y="3594958"/>
            <a:ext cx="2289061" cy="941737"/>
            <a:chOff x="0" y="0"/>
            <a:chExt cx="3052082" cy="125564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66184" cy="1255649"/>
            </a:xfrm>
            <a:custGeom>
              <a:avLst/>
              <a:gdLst/>
              <a:ahLst/>
              <a:cxnLst/>
              <a:rect l="l" t="t" r="r" b="b"/>
              <a:pathLst>
                <a:path w="1166184" h="1255649">
                  <a:moveTo>
                    <a:pt x="0" y="0"/>
                  </a:moveTo>
                  <a:lnTo>
                    <a:pt x="1166184" y="0"/>
                  </a:lnTo>
                  <a:lnTo>
                    <a:pt x="1166184" y="1255649"/>
                  </a:lnTo>
                  <a:lnTo>
                    <a:pt x="0" y="1255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515185" y="84322"/>
              <a:ext cx="1536897" cy="1087005"/>
            </a:xfrm>
            <a:custGeom>
              <a:avLst/>
              <a:gdLst/>
              <a:ahLst/>
              <a:cxnLst/>
              <a:rect l="l" t="t" r="r" b="b"/>
              <a:pathLst>
                <a:path w="1536897" h="1087005">
                  <a:moveTo>
                    <a:pt x="0" y="0"/>
                  </a:moveTo>
                  <a:lnTo>
                    <a:pt x="1536897" y="0"/>
                  </a:lnTo>
                  <a:lnTo>
                    <a:pt x="1536897" y="1087005"/>
                  </a:lnTo>
                  <a:lnTo>
                    <a:pt x="0" y="1087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81957" y="5333362"/>
            <a:ext cx="3407774" cy="950554"/>
            <a:chOff x="0" y="0"/>
            <a:chExt cx="897521" cy="25035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97521" cy="250352"/>
            </a:xfrm>
            <a:custGeom>
              <a:avLst/>
              <a:gdLst/>
              <a:ahLst/>
              <a:cxnLst/>
              <a:rect l="l" t="t" r="r" b="b"/>
              <a:pathLst>
                <a:path w="897521" h="250352">
                  <a:moveTo>
                    <a:pt x="125176" y="0"/>
                  </a:moveTo>
                  <a:lnTo>
                    <a:pt x="772345" y="0"/>
                  </a:lnTo>
                  <a:cubicBezTo>
                    <a:pt x="805544" y="0"/>
                    <a:pt x="837383" y="13188"/>
                    <a:pt x="860858" y="36663"/>
                  </a:cubicBezTo>
                  <a:cubicBezTo>
                    <a:pt x="884333" y="60138"/>
                    <a:pt x="897521" y="91977"/>
                    <a:pt x="897521" y="125176"/>
                  </a:cubicBezTo>
                  <a:lnTo>
                    <a:pt x="897521" y="125176"/>
                  </a:lnTo>
                  <a:cubicBezTo>
                    <a:pt x="897521" y="158375"/>
                    <a:pt x="884333" y="190214"/>
                    <a:pt x="860858" y="213689"/>
                  </a:cubicBezTo>
                  <a:cubicBezTo>
                    <a:pt x="837383" y="237164"/>
                    <a:pt x="805544" y="250352"/>
                    <a:pt x="772345" y="250352"/>
                  </a:cubicBezTo>
                  <a:lnTo>
                    <a:pt x="125176" y="250352"/>
                  </a:lnTo>
                  <a:cubicBezTo>
                    <a:pt x="91977" y="250352"/>
                    <a:pt x="60138" y="237164"/>
                    <a:pt x="36663" y="213689"/>
                  </a:cubicBezTo>
                  <a:cubicBezTo>
                    <a:pt x="13188" y="190214"/>
                    <a:pt x="0" y="158375"/>
                    <a:pt x="0" y="125176"/>
                  </a:cubicBezTo>
                  <a:lnTo>
                    <a:pt x="0" y="125176"/>
                  </a:lnTo>
                  <a:cubicBezTo>
                    <a:pt x="0" y="91977"/>
                    <a:pt x="13188" y="60138"/>
                    <a:pt x="36663" y="36663"/>
                  </a:cubicBezTo>
                  <a:cubicBezTo>
                    <a:pt x="60138" y="13188"/>
                    <a:pt x="91977" y="0"/>
                    <a:pt x="125176" y="0"/>
                  </a:cubicBezTo>
                  <a:close/>
                </a:path>
              </a:pathLst>
            </a:custGeom>
            <a:solidFill>
              <a:srgbClr val="FFD91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47625"/>
              <a:ext cx="897521" cy="202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2"/>
                </a:lnSpc>
              </a:pPr>
              <a:r>
                <a:rPr lang="en-US" sz="2764" b="1">
                  <a:solidFill>
                    <a:srgbClr val="20316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minSupport = 2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004758" y="374295"/>
            <a:ext cx="2594767" cy="6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5"/>
              </a:lnSpc>
            </a:pPr>
            <a:r>
              <a:rPr lang="en-US" sz="3281" b="1">
                <a:solidFill>
                  <a:srgbClr val="86C2F8"/>
                </a:solidFill>
                <a:latin typeface="Agrandir Bold"/>
                <a:ea typeface="Agrandir Bold"/>
                <a:cs typeface="Agrandir Bold"/>
                <a:sym typeface="Agrandir Bold"/>
              </a:rPr>
              <a:t>Itemsets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610734" y="374295"/>
            <a:ext cx="2775111" cy="614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35"/>
              </a:lnSpc>
            </a:pPr>
            <a:r>
              <a:rPr lang="en-US" sz="3281" b="1">
                <a:solidFill>
                  <a:srgbClr val="86C2F8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Transactions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23493" y="5701995"/>
            <a:ext cx="986785" cy="1463851"/>
          </a:xfrm>
          <a:custGeom>
            <a:avLst/>
            <a:gdLst/>
            <a:ahLst/>
            <a:cxnLst/>
            <a:rect l="l" t="t" r="r" b="b"/>
            <a:pathLst>
              <a:path w="986785" h="1463851">
                <a:moveTo>
                  <a:pt x="0" y="0"/>
                </a:moveTo>
                <a:lnTo>
                  <a:pt x="986785" y="0"/>
                </a:lnTo>
                <a:lnTo>
                  <a:pt x="986785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14200" y="5701995"/>
            <a:ext cx="1467520" cy="1463851"/>
          </a:xfrm>
          <a:custGeom>
            <a:avLst/>
            <a:gdLst/>
            <a:ahLst/>
            <a:cxnLst/>
            <a:rect l="l" t="t" r="r" b="b"/>
            <a:pathLst>
              <a:path w="1467520" h="1463851">
                <a:moveTo>
                  <a:pt x="0" y="0"/>
                </a:moveTo>
                <a:lnTo>
                  <a:pt x="1467520" y="0"/>
                </a:lnTo>
                <a:lnTo>
                  <a:pt x="1467520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448718" y="5701995"/>
            <a:ext cx="1439207" cy="1463851"/>
          </a:xfrm>
          <a:custGeom>
            <a:avLst/>
            <a:gdLst/>
            <a:ahLst/>
            <a:cxnLst/>
            <a:rect l="l" t="t" r="r" b="b"/>
            <a:pathLst>
              <a:path w="1439207" h="1463851">
                <a:moveTo>
                  <a:pt x="0" y="0"/>
                </a:moveTo>
                <a:lnTo>
                  <a:pt x="1439207" y="0"/>
                </a:lnTo>
                <a:lnTo>
                  <a:pt x="1439207" y="1463851"/>
                </a:lnTo>
                <a:lnTo>
                  <a:pt x="0" y="14638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710278" y="394843"/>
            <a:ext cx="11040101" cy="2726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3"/>
              </a:lnSpc>
            </a:pPr>
            <a:r>
              <a:rPr lang="en-US" sz="7399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TỔNG QUAN </a:t>
            </a:r>
          </a:p>
          <a:p>
            <a:pPr marL="0" lvl="0" indent="0" algn="ctr">
              <a:lnSpc>
                <a:spcPts val="10063"/>
              </a:lnSpc>
            </a:pPr>
            <a:r>
              <a:rPr lang="en-US" sz="7399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THUẬT TOÁN ECLAT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5163" y="7518929"/>
            <a:ext cx="4163445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Giới thiệu lần đầu bởi</a:t>
            </a:r>
            <a:r>
              <a:rPr lang="en-US" sz="299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Zaki Mohammed J. </a:t>
            </a:r>
            <a:r>
              <a:rPr lang="en-US" sz="2999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vào</a:t>
            </a:r>
            <a:r>
              <a:rPr lang="en-US" sz="299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năm 1997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02518" y="7518929"/>
            <a:ext cx="4327293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Phiên bản </a:t>
            </a:r>
            <a:r>
              <a:rPr lang="en-US" sz="2999" b="1" u="none" strike="noStrike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hiệu quả hơn</a:t>
            </a:r>
            <a:r>
              <a:rPr lang="en-US" sz="2999" u="none" strike="noStrike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 và</a:t>
            </a:r>
            <a:r>
              <a:rPr lang="en-US" sz="2999" b="1" u="none" strike="noStrike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có thể mở rộng </a:t>
            </a:r>
            <a:r>
              <a:rPr lang="en-US" sz="2999" u="none" strike="noStrike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của </a:t>
            </a:r>
            <a:r>
              <a:rPr lang="en-US" sz="2999" b="1" u="none" strike="noStrike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thuật toán Apriori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4710" y="7518929"/>
            <a:ext cx="542459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u="none" strike="noStrike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Tìm</a:t>
            </a:r>
            <a:r>
              <a:rPr lang="en-US" sz="2999" b="1" u="none" strike="noStrike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frequency itemsets</a:t>
            </a:r>
            <a:r>
              <a:rPr lang="en-US" sz="2999" u="none" strike="noStrike">
                <a:solidFill>
                  <a:srgbClr val="F8F6F1"/>
                </a:solidFill>
                <a:latin typeface="Quicksand"/>
                <a:ea typeface="Quicksand"/>
                <a:cs typeface="Quicksand"/>
                <a:sym typeface="Quicksand"/>
              </a:rPr>
              <a:t> bằng cách</a:t>
            </a:r>
            <a:r>
              <a:rPr lang="en-US" sz="2999" b="1" u="none" strike="noStrike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sử dụng intersection của tập giao dịch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5526" y="3409950"/>
            <a:ext cx="14993537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</a:pPr>
            <a:r>
              <a:rPr lang="en-US" sz="5000" b="1" i="1">
                <a:solidFill>
                  <a:srgbClr val="FFD916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Equivalence Class Clustering and bottom-up Lattice Traversal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5425" y="4695065"/>
            <a:ext cx="3177149" cy="3747347"/>
            <a:chOff x="0" y="0"/>
            <a:chExt cx="718977" cy="8480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8977" cy="848010"/>
            </a:xfrm>
            <a:custGeom>
              <a:avLst/>
              <a:gdLst/>
              <a:ahLst/>
              <a:cxnLst/>
              <a:rect l="l" t="t" r="r" b="b"/>
              <a:pathLst>
                <a:path w="718977" h="848010">
                  <a:moveTo>
                    <a:pt x="239788" y="19070"/>
                  </a:moveTo>
                  <a:cubicBezTo>
                    <a:pt x="276530" y="7556"/>
                    <a:pt x="318554" y="0"/>
                    <a:pt x="359682" y="0"/>
                  </a:cubicBezTo>
                  <a:cubicBezTo>
                    <a:pt x="400812" y="0"/>
                    <a:pt x="440388" y="6476"/>
                    <a:pt x="476860" y="17990"/>
                  </a:cubicBezTo>
                  <a:cubicBezTo>
                    <a:pt x="477637" y="18350"/>
                    <a:pt x="478413" y="18350"/>
                    <a:pt x="479188" y="18710"/>
                  </a:cubicBezTo>
                  <a:cubicBezTo>
                    <a:pt x="616155" y="64765"/>
                    <a:pt x="717037" y="186379"/>
                    <a:pt x="718977" y="329284"/>
                  </a:cubicBezTo>
                  <a:lnTo>
                    <a:pt x="718977" y="848010"/>
                  </a:lnTo>
                  <a:lnTo>
                    <a:pt x="0" y="848010"/>
                  </a:lnTo>
                  <a:lnTo>
                    <a:pt x="0" y="329669"/>
                  </a:lnTo>
                  <a:cubicBezTo>
                    <a:pt x="1940" y="185660"/>
                    <a:pt x="101270" y="64045"/>
                    <a:pt x="239788" y="19070"/>
                  </a:cubicBezTo>
                  <a:close/>
                </a:path>
              </a:pathLst>
            </a:custGeom>
            <a:solidFill>
              <a:srgbClr val="FF9D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718977" cy="6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559103" y="4672143"/>
            <a:ext cx="3176239" cy="3746273"/>
            <a:chOff x="0" y="0"/>
            <a:chExt cx="718977" cy="848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8977" cy="848010"/>
            </a:xfrm>
            <a:custGeom>
              <a:avLst/>
              <a:gdLst/>
              <a:ahLst/>
              <a:cxnLst/>
              <a:rect l="l" t="t" r="r" b="b"/>
              <a:pathLst>
                <a:path w="718977" h="848010">
                  <a:moveTo>
                    <a:pt x="239788" y="19070"/>
                  </a:moveTo>
                  <a:cubicBezTo>
                    <a:pt x="276530" y="7556"/>
                    <a:pt x="318554" y="0"/>
                    <a:pt x="359682" y="0"/>
                  </a:cubicBezTo>
                  <a:cubicBezTo>
                    <a:pt x="400812" y="0"/>
                    <a:pt x="440388" y="6476"/>
                    <a:pt x="476860" y="17990"/>
                  </a:cubicBezTo>
                  <a:cubicBezTo>
                    <a:pt x="477637" y="18350"/>
                    <a:pt x="478413" y="18350"/>
                    <a:pt x="479188" y="18710"/>
                  </a:cubicBezTo>
                  <a:cubicBezTo>
                    <a:pt x="616155" y="64765"/>
                    <a:pt x="717037" y="186379"/>
                    <a:pt x="718977" y="329284"/>
                  </a:cubicBezTo>
                  <a:lnTo>
                    <a:pt x="718977" y="848010"/>
                  </a:lnTo>
                  <a:lnTo>
                    <a:pt x="0" y="848010"/>
                  </a:lnTo>
                  <a:lnTo>
                    <a:pt x="0" y="329669"/>
                  </a:lnTo>
                  <a:cubicBezTo>
                    <a:pt x="1940" y="185660"/>
                    <a:pt x="101270" y="64045"/>
                    <a:pt x="239788" y="1907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718977" cy="6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861173" y="5397397"/>
            <a:ext cx="712555" cy="712555"/>
          </a:xfrm>
          <a:custGeom>
            <a:avLst/>
            <a:gdLst/>
            <a:ahLst/>
            <a:cxnLst/>
            <a:rect l="l" t="t" r="r" b="b"/>
            <a:pathLst>
              <a:path w="712555" h="712555">
                <a:moveTo>
                  <a:pt x="0" y="0"/>
                </a:moveTo>
                <a:lnTo>
                  <a:pt x="712555" y="0"/>
                </a:lnTo>
                <a:lnTo>
                  <a:pt x="712555" y="712555"/>
                </a:lnTo>
                <a:lnTo>
                  <a:pt x="0" y="71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798741" y="6802204"/>
            <a:ext cx="2690518" cy="590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3"/>
              </a:lnSpc>
              <a:spcBef>
                <a:spcPct val="0"/>
              </a:spcBef>
            </a:pPr>
            <a:r>
              <a:rPr lang="en-US" sz="3303" b="1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Prefix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887076" y="4648147"/>
            <a:ext cx="3256708" cy="3841184"/>
            <a:chOff x="0" y="0"/>
            <a:chExt cx="718977" cy="8480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18977" cy="848010"/>
            </a:xfrm>
            <a:custGeom>
              <a:avLst/>
              <a:gdLst/>
              <a:ahLst/>
              <a:cxnLst/>
              <a:rect l="l" t="t" r="r" b="b"/>
              <a:pathLst>
                <a:path w="718977" h="848010">
                  <a:moveTo>
                    <a:pt x="239788" y="19070"/>
                  </a:moveTo>
                  <a:cubicBezTo>
                    <a:pt x="276530" y="7556"/>
                    <a:pt x="318554" y="0"/>
                    <a:pt x="359682" y="0"/>
                  </a:cubicBezTo>
                  <a:cubicBezTo>
                    <a:pt x="400812" y="0"/>
                    <a:pt x="440388" y="6476"/>
                    <a:pt x="476860" y="17990"/>
                  </a:cubicBezTo>
                  <a:cubicBezTo>
                    <a:pt x="477637" y="18350"/>
                    <a:pt x="478413" y="18350"/>
                    <a:pt x="479188" y="18710"/>
                  </a:cubicBezTo>
                  <a:cubicBezTo>
                    <a:pt x="616155" y="64765"/>
                    <a:pt x="717037" y="186379"/>
                    <a:pt x="718977" y="329284"/>
                  </a:cubicBezTo>
                  <a:lnTo>
                    <a:pt x="718977" y="848010"/>
                  </a:lnTo>
                  <a:lnTo>
                    <a:pt x="0" y="848010"/>
                  </a:lnTo>
                  <a:lnTo>
                    <a:pt x="0" y="329669"/>
                  </a:lnTo>
                  <a:cubicBezTo>
                    <a:pt x="1940" y="185660"/>
                    <a:pt x="101270" y="64045"/>
                    <a:pt x="239788" y="19070"/>
                  </a:cubicBezTo>
                  <a:close/>
                </a:path>
              </a:pathLst>
            </a:custGeom>
            <a:solidFill>
              <a:srgbClr val="1CCBB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65100"/>
              <a:ext cx="718977" cy="6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159803" y="5368066"/>
            <a:ext cx="718101" cy="730398"/>
          </a:xfrm>
          <a:custGeom>
            <a:avLst/>
            <a:gdLst/>
            <a:ahLst/>
            <a:cxnLst/>
            <a:rect l="l" t="t" r="r" b="b"/>
            <a:pathLst>
              <a:path w="718101" h="730398">
                <a:moveTo>
                  <a:pt x="0" y="0"/>
                </a:moveTo>
                <a:lnTo>
                  <a:pt x="718102" y="0"/>
                </a:lnTo>
                <a:lnTo>
                  <a:pt x="718102" y="730397"/>
                </a:lnTo>
                <a:lnTo>
                  <a:pt x="0" y="7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136484" y="6642491"/>
            <a:ext cx="2757891" cy="1111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3"/>
              </a:lnSpc>
              <a:spcBef>
                <a:spcPct val="0"/>
              </a:spcBef>
            </a:pPr>
            <a:r>
              <a:rPr lang="en-US" sz="3386" b="1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Transaction ID List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06672" y="610841"/>
            <a:ext cx="1831664" cy="2717193"/>
          </a:xfrm>
          <a:custGeom>
            <a:avLst/>
            <a:gdLst/>
            <a:ahLst/>
            <a:cxnLst/>
            <a:rect l="l" t="t" r="r" b="b"/>
            <a:pathLst>
              <a:path w="1831664" h="2717193">
                <a:moveTo>
                  <a:pt x="0" y="0"/>
                </a:moveTo>
                <a:lnTo>
                  <a:pt x="1831664" y="0"/>
                </a:lnTo>
                <a:lnTo>
                  <a:pt x="1831664" y="2717193"/>
                </a:lnTo>
                <a:lnTo>
                  <a:pt x="0" y="27171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160" y="4575045"/>
            <a:ext cx="3318687" cy="3914286"/>
            <a:chOff x="0" y="0"/>
            <a:chExt cx="718977" cy="8480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8977" cy="848010"/>
            </a:xfrm>
            <a:custGeom>
              <a:avLst/>
              <a:gdLst/>
              <a:ahLst/>
              <a:cxnLst/>
              <a:rect l="l" t="t" r="r" b="b"/>
              <a:pathLst>
                <a:path w="718977" h="848010">
                  <a:moveTo>
                    <a:pt x="239788" y="19070"/>
                  </a:moveTo>
                  <a:cubicBezTo>
                    <a:pt x="276530" y="7556"/>
                    <a:pt x="318554" y="0"/>
                    <a:pt x="359682" y="0"/>
                  </a:cubicBezTo>
                  <a:cubicBezTo>
                    <a:pt x="400812" y="0"/>
                    <a:pt x="440388" y="6476"/>
                    <a:pt x="476860" y="17990"/>
                  </a:cubicBezTo>
                  <a:cubicBezTo>
                    <a:pt x="477637" y="18350"/>
                    <a:pt x="478413" y="18350"/>
                    <a:pt x="479188" y="18710"/>
                  </a:cubicBezTo>
                  <a:cubicBezTo>
                    <a:pt x="616155" y="64765"/>
                    <a:pt x="717037" y="186379"/>
                    <a:pt x="718977" y="329284"/>
                  </a:cubicBezTo>
                  <a:lnTo>
                    <a:pt x="718977" y="848010"/>
                  </a:lnTo>
                  <a:lnTo>
                    <a:pt x="0" y="848010"/>
                  </a:lnTo>
                  <a:lnTo>
                    <a:pt x="0" y="329669"/>
                  </a:lnTo>
                  <a:cubicBezTo>
                    <a:pt x="1940" y="185660"/>
                    <a:pt x="101270" y="64045"/>
                    <a:pt x="239788" y="19070"/>
                  </a:cubicBezTo>
                  <a:close/>
                </a:path>
              </a:pathLst>
            </a:custGeom>
            <a:solidFill>
              <a:srgbClr val="FFC6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65100"/>
              <a:ext cx="718977" cy="6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71025" y="5601454"/>
            <a:ext cx="903016" cy="451508"/>
          </a:xfrm>
          <a:custGeom>
            <a:avLst/>
            <a:gdLst/>
            <a:ahLst/>
            <a:cxnLst/>
            <a:rect l="l" t="t" r="r" b="b"/>
            <a:pathLst>
              <a:path w="903016" h="451508">
                <a:moveTo>
                  <a:pt x="0" y="0"/>
                </a:moveTo>
                <a:lnTo>
                  <a:pt x="903016" y="0"/>
                </a:lnTo>
                <a:lnTo>
                  <a:pt x="903016" y="451508"/>
                </a:lnTo>
                <a:lnTo>
                  <a:pt x="0" y="451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90324" y="6511956"/>
            <a:ext cx="3064359" cy="114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450" b="1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Frequent Itemset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02878" y="6576113"/>
            <a:ext cx="2689747" cy="1086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2"/>
              </a:lnSpc>
              <a:spcBef>
                <a:spcPct val="0"/>
              </a:spcBef>
            </a:pPr>
            <a:r>
              <a:rPr lang="en-US" sz="3302" b="1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Equivalence Class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5793704" y="5303466"/>
            <a:ext cx="705364" cy="70536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6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887076" y="1759887"/>
            <a:ext cx="10513849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7400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CÁC THUẬT NGỮ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1037375" y="4648147"/>
            <a:ext cx="3216929" cy="3794265"/>
            <a:chOff x="0" y="0"/>
            <a:chExt cx="718977" cy="84801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18977" cy="848010"/>
            </a:xfrm>
            <a:custGeom>
              <a:avLst/>
              <a:gdLst/>
              <a:ahLst/>
              <a:cxnLst/>
              <a:rect l="l" t="t" r="r" b="b"/>
              <a:pathLst>
                <a:path w="718977" h="848010">
                  <a:moveTo>
                    <a:pt x="239788" y="19070"/>
                  </a:moveTo>
                  <a:cubicBezTo>
                    <a:pt x="276530" y="7556"/>
                    <a:pt x="318554" y="0"/>
                    <a:pt x="359682" y="0"/>
                  </a:cubicBezTo>
                  <a:cubicBezTo>
                    <a:pt x="400812" y="0"/>
                    <a:pt x="440388" y="6476"/>
                    <a:pt x="476860" y="17990"/>
                  </a:cubicBezTo>
                  <a:cubicBezTo>
                    <a:pt x="477637" y="18350"/>
                    <a:pt x="478413" y="18350"/>
                    <a:pt x="479188" y="18710"/>
                  </a:cubicBezTo>
                  <a:cubicBezTo>
                    <a:pt x="616155" y="64765"/>
                    <a:pt x="717037" y="186379"/>
                    <a:pt x="718977" y="329284"/>
                  </a:cubicBezTo>
                  <a:lnTo>
                    <a:pt x="718977" y="848010"/>
                  </a:lnTo>
                  <a:lnTo>
                    <a:pt x="0" y="848010"/>
                  </a:lnTo>
                  <a:lnTo>
                    <a:pt x="0" y="329669"/>
                  </a:lnTo>
                  <a:cubicBezTo>
                    <a:pt x="1940" y="185660"/>
                    <a:pt x="101270" y="64045"/>
                    <a:pt x="239788" y="19070"/>
                  </a:cubicBezTo>
                  <a:close/>
                </a:path>
              </a:pathLst>
            </a:custGeom>
            <a:solidFill>
              <a:srgbClr val="FFC6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5100"/>
              <a:ext cx="718977" cy="68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2245239" y="5554536"/>
            <a:ext cx="903016" cy="451508"/>
          </a:xfrm>
          <a:custGeom>
            <a:avLst/>
            <a:gdLst/>
            <a:ahLst/>
            <a:cxnLst/>
            <a:rect l="l" t="t" r="r" b="b"/>
            <a:pathLst>
              <a:path w="903016" h="451508">
                <a:moveTo>
                  <a:pt x="0" y="0"/>
                </a:moveTo>
                <a:lnTo>
                  <a:pt x="903016" y="0"/>
                </a:lnTo>
                <a:lnTo>
                  <a:pt x="903016" y="451508"/>
                </a:lnTo>
                <a:lnTo>
                  <a:pt x="0" y="4515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1164538" y="6465038"/>
            <a:ext cx="3064359" cy="114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40"/>
              </a:lnSpc>
              <a:spcBef>
                <a:spcPct val="0"/>
              </a:spcBef>
            </a:pPr>
            <a:r>
              <a:rPr lang="en-US" sz="3450" b="1">
                <a:solidFill>
                  <a:srgbClr val="203162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Intersection of TID-list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31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28965" y="1037005"/>
            <a:ext cx="8234183" cy="1374480"/>
            <a:chOff x="0" y="0"/>
            <a:chExt cx="2168674" cy="362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8674" cy="362003"/>
            </a:xfrm>
            <a:custGeom>
              <a:avLst/>
              <a:gdLst/>
              <a:ahLst/>
              <a:cxnLst/>
              <a:rect l="l" t="t" r="r" b="b"/>
              <a:pathLst>
                <a:path w="2168674" h="362003">
                  <a:moveTo>
                    <a:pt x="94022" y="0"/>
                  </a:moveTo>
                  <a:lnTo>
                    <a:pt x="2074652" y="0"/>
                  </a:lnTo>
                  <a:cubicBezTo>
                    <a:pt x="2099588" y="0"/>
                    <a:pt x="2123503" y="9906"/>
                    <a:pt x="2141135" y="27538"/>
                  </a:cubicBezTo>
                  <a:cubicBezTo>
                    <a:pt x="2158768" y="45171"/>
                    <a:pt x="2168674" y="69086"/>
                    <a:pt x="2168674" y="94022"/>
                  </a:cubicBezTo>
                  <a:lnTo>
                    <a:pt x="2168674" y="267981"/>
                  </a:lnTo>
                  <a:cubicBezTo>
                    <a:pt x="2168674" y="292917"/>
                    <a:pt x="2158768" y="316832"/>
                    <a:pt x="2141135" y="334465"/>
                  </a:cubicBezTo>
                  <a:cubicBezTo>
                    <a:pt x="2123503" y="352097"/>
                    <a:pt x="2099588" y="362003"/>
                    <a:pt x="2074652" y="362003"/>
                  </a:cubicBezTo>
                  <a:lnTo>
                    <a:pt x="94022" y="362003"/>
                  </a:lnTo>
                  <a:cubicBezTo>
                    <a:pt x="69086" y="362003"/>
                    <a:pt x="45171" y="352097"/>
                    <a:pt x="27538" y="334465"/>
                  </a:cubicBezTo>
                  <a:cubicBezTo>
                    <a:pt x="9906" y="316832"/>
                    <a:pt x="0" y="292917"/>
                    <a:pt x="0" y="267981"/>
                  </a:cubicBezTo>
                  <a:lnTo>
                    <a:pt x="0" y="94022"/>
                  </a:lnTo>
                  <a:cubicBezTo>
                    <a:pt x="0" y="69086"/>
                    <a:pt x="9906" y="45171"/>
                    <a:pt x="27538" y="27538"/>
                  </a:cubicBezTo>
                  <a:cubicBezTo>
                    <a:pt x="45171" y="9906"/>
                    <a:pt x="69086" y="0"/>
                    <a:pt x="94022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2168674" cy="2762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5"/>
                </a:lnSpc>
              </a:pPr>
              <a:r>
                <a:rPr lang="en-US" sz="45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CƠ CHẾ HOẠT ĐỘNG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903557"/>
            <a:ext cx="18288000" cy="4383443"/>
            <a:chOff x="0" y="0"/>
            <a:chExt cx="4816593" cy="11544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154487"/>
            </a:xfrm>
            <a:custGeom>
              <a:avLst/>
              <a:gdLst/>
              <a:ahLst/>
              <a:cxnLst/>
              <a:rect l="l" t="t" r="r" b="b"/>
              <a:pathLst>
                <a:path w="4816592" h="1154487">
                  <a:moveTo>
                    <a:pt x="0" y="0"/>
                  </a:moveTo>
                  <a:lnTo>
                    <a:pt x="4816592" y="0"/>
                  </a:lnTo>
                  <a:lnTo>
                    <a:pt x="4816592" y="1154487"/>
                  </a:lnTo>
                  <a:lnTo>
                    <a:pt x="0" y="1154487"/>
                  </a:lnTo>
                  <a:close/>
                </a:path>
              </a:pathLst>
            </a:custGeom>
            <a:solidFill>
              <a:srgbClr val="F8F6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16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68752" y="3573535"/>
            <a:ext cx="5070211" cy="5354097"/>
            <a:chOff x="0" y="0"/>
            <a:chExt cx="1335364" cy="14101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5364" cy="1410133"/>
            </a:xfrm>
            <a:custGeom>
              <a:avLst/>
              <a:gdLst/>
              <a:ahLst/>
              <a:cxnLst/>
              <a:rect l="l" t="t" r="r" b="b"/>
              <a:pathLst>
                <a:path w="1335364" h="1410133">
                  <a:moveTo>
                    <a:pt x="0" y="0"/>
                  </a:moveTo>
                  <a:lnTo>
                    <a:pt x="1335364" y="0"/>
                  </a:lnTo>
                  <a:lnTo>
                    <a:pt x="1335364" y="1410133"/>
                  </a:lnTo>
                  <a:lnTo>
                    <a:pt x="0" y="1410133"/>
                  </a:lnTo>
                  <a:close/>
                </a:path>
              </a:pathLst>
            </a:custGeom>
            <a:solidFill>
              <a:srgbClr val="FF92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0"/>
              <a:ext cx="1335364" cy="13148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454"/>
                </a:lnSpc>
              </a:pPr>
              <a:r>
                <a:rPr lang="en-US" sz="5400" b="1">
                  <a:solidFill>
                    <a:srgbClr val="F8F6F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Đầu vào</a:t>
              </a:r>
            </a:p>
            <a:p>
              <a:pPr algn="ctr">
                <a:lnSpc>
                  <a:spcPts val="3297"/>
                </a:lnSpc>
              </a:pPr>
              <a:endParaRPr lang="en-US" sz="5400" b="1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827"/>
                </a:lnSpc>
              </a:pPr>
              <a:r>
                <a:rPr lang="en-US" sz="2799">
                  <a:solidFill>
                    <a:srgbClr val="203162"/>
                  </a:solidFill>
                  <a:latin typeface="Agrandir"/>
                  <a:ea typeface="Agrandir"/>
                  <a:cs typeface="Agrandir"/>
                  <a:sym typeface="Agrandir"/>
                </a:rPr>
                <a:t>  </a:t>
              </a:r>
            </a:p>
            <a:p>
              <a:pPr algn="ctr">
                <a:lnSpc>
                  <a:spcPts val="2827"/>
                </a:lnSpc>
              </a:pPr>
              <a:endParaRPr lang="en-US" sz="2799">
                <a:solidFill>
                  <a:srgbClr val="203162"/>
                </a:solidFill>
                <a:latin typeface="Agrandir"/>
                <a:ea typeface="Agrandir"/>
                <a:cs typeface="Agrandir"/>
                <a:sym typeface="Agrandi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53149" y="3573535"/>
            <a:ext cx="4819770" cy="5354097"/>
            <a:chOff x="0" y="0"/>
            <a:chExt cx="1269404" cy="14101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9404" cy="1410133"/>
            </a:xfrm>
            <a:custGeom>
              <a:avLst/>
              <a:gdLst/>
              <a:ahLst/>
              <a:cxnLst/>
              <a:rect l="l" t="t" r="r" b="b"/>
              <a:pathLst>
                <a:path w="1269404" h="1410133">
                  <a:moveTo>
                    <a:pt x="0" y="0"/>
                  </a:moveTo>
                  <a:lnTo>
                    <a:pt x="1269404" y="0"/>
                  </a:lnTo>
                  <a:lnTo>
                    <a:pt x="1269404" y="1410133"/>
                  </a:lnTo>
                  <a:lnTo>
                    <a:pt x="0" y="1410133"/>
                  </a:lnTo>
                  <a:close/>
                </a:path>
              </a:pathLst>
            </a:custGeom>
            <a:solidFill>
              <a:srgbClr val="FF92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0"/>
              <a:ext cx="1269404" cy="131488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5454"/>
                </a:lnSpc>
              </a:pPr>
              <a:r>
                <a:rPr lang="en-US" sz="5400" b="1">
                  <a:solidFill>
                    <a:srgbClr val="F8F6F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Đầu ra</a:t>
              </a:r>
            </a:p>
            <a:p>
              <a:pPr algn="ctr">
                <a:lnSpc>
                  <a:spcPts val="3297"/>
                </a:lnSpc>
              </a:pPr>
              <a:endParaRPr lang="en-US" sz="5400" b="1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827"/>
                </a:lnSpc>
              </a:pPr>
              <a:endParaRPr lang="en-US" sz="5400" b="1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827"/>
                </a:lnSpc>
              </a:pPr>
              <a:endParaRPr lang="en-US" sz="5400" b="1">
                <a:solidFill>
                  <a:srgbClr val="F8F6F1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3510707" y="6396867"/>
            <a:ext cx="2786301" cy="0"/>
          </a:xfrm>
          <a:prstGeom prst="line">
            <a:avLst/>
          </a:prstGeom>
          <a:ln w="38100" cap="rnd">
            <a:solidFill>
              <a:srgbClr val="203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4363381" y="4118626"/>
            <a:ext cx="1080953" cy="1080953"/>
          </a:xfrm>
          <a:custGeom>
            <a:avLst/>
            <a:gdLst/>
            <a:ahLst/>
            <a:cxnLst/>
            <a:rect l="l" t="t" r="r" b="b"/>
            <a:pathLst>
              <a:path w="1080953" h="1080953">
                <a:moveTo>
                  <a:pt x="0" y="0"/>
                </a:moveTo>
                <a:lnTo>
                  <a:pt x="1080953" y="0"/>
                </a:lnTo>
                <a:lnTo>
                  <a:pt x="1080953" y="1080953"/>
                </a:lnTo>
                <a:lnTo>
                  <a:pt x="0" y="1080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3522557" y="4118626"/>
            <a:ext cx="1080953" cy="108095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672F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6472919" y="8650831"/>
            <a:ext cx="2182362" cy="2219732"/>
          </a:xfrm>
          <a:custGeom>
            <a:avLst/>
            <a:gdLst/>
            <a:ahLst/>
            <a:cxnLst/>
            <a:rect l="l" t="t" r="r" b="b"/>
            <a:pathLst>
              <a:path w="2182362" h="2219732">
                <a:moveTo>
                  <a:pt x="0" y="0"/>
                </a:moveTo>
                <a:lnTo>
                  <a:pt x="2182362" y="0"/>
                </a:lnTo>
                <a:lnTo>
                  <a:pt x="2182362" y="2219732"/>
                </a:lnTo>
                <a:lnTo>
                  <a:pt x="0" y="221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302272" y="819730"/>
            <a:ext cx="2316921" cy="2308233"/>
          </a:xfrm>
          <a:custGeom>
            <a:avLst/>
            <a:gdLst/>
            <a:ahLst/>
            <a:cxnLst/>
            <a:rect l="l" t="t" r="r" b="b"/>
            <a:pathLst>
              <a:path w="2316921" h="2308233">
                <a:moveTo>
                  <a:pt x="0" y="0"/>
                </a:moveTo>
                <a:lnTo>
                  <a:pt x="2316921" y="0"/>
                </a:lnTo>
                <a:lnTo>
                  <a:pt x="2316921" y="2308233"/>
                </a:lnTo>
                <a:lnTo>
                  <a:pt x="0" y="2308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368752" y="6555331"/>
            <a:ext cx="4945424" cy="1834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611"/>
              </a:lnSpc>
              <a:buFont typeface="Arial"/>
              <a:buChar char="•"/>
            </a:pPr>
            <a:r>
              <a:rPr lang="en-US" sz="27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Dataset D: </a:t>
            </a:r>
            <a:r>
              <a:rPr lang="en-US" sz="2799">
                <a:solidFill>
                  <a:srgbClr val="203162"/>
                </a:solidFill>
                <a:latin typeface="Quicksand"/>
                <a:ea typeface="Quicksand"/>
                <a:cs typeface="Quicksand"/>
                <a:sym typeface="Quicksand"/>
              </a:rPr>
              <a:t>danh sách các giao dịch</a:t>
            </a:r>
          </a:p>
          <a:p>
            <a:pPr marL="604519" lvl="1" indent="-302260" algn="just">
              <a:lnSpc>
                <a:spcPts val="3611"/>
              </a:lnSpc>
              <a:buFont typeface="Arial"/>
              <a:buChar char="•"/>
            </a:pPr>
            <a:r>
              <a:rPr lang="en-US" sz="27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minSup:</a:t>
            </a:r>
            <a:r>
              <a:rPr lang="en-US" sz="2799">
                <a:solidFill>
                  <a:srgbClr val="203162"/>
                </a:solidFill>
                <a:latin typeface="Quicksand"/>
                <a:ea typeface="Quicksand"/>
                <a:cs typeface="Quicksand"/>
                <a:sym typeface="Quicksand"/>
              </a:rPr>
              <a:t> ngưỡng tần suất tối thiểu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69883" y="6593431"/>
            <a:ext cx="2733256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 b="1">
                <a:solidFill>
                  <a:srgbClr val="2031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Tập hợp các tập phổ biến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2669883" y="6377817"/>
            <a:ext cx="2786301" cy="0"/>
          </a:xfrm>
          <a:prstGeom prst="line">
            <a:avLst/>
          </a:prstGeom>
          <a:ln w="38100" cap="rnd">
            <a:solidFill>
              <a:srgbClr val="2031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190892" y="893992"/>
          <a:ext cx="9802378" cy="8677441"/>
        </p:xfrm>
        <a:graphic>
          <a:graphicData uri="http://schemas.openxmlformats.org/drawingml/2006/table">
            <a:tbl>
              <a:tblPr/>
              <a:tblGrid>
                <a:gridCol w="2235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6204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Các bước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 b="1">
                          <a:solidFill>
                            <a:srgbClr val="FFFFFF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Nội dung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A2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1782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Chuyển đổi dữ liệu sang</a:t>
                      </a: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 vertical representation (TID-list)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0121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Bắt đầu xét với các item riêng lẻ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634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DFS</a:t>
                      </a: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 - Sử dụng chiến lược duyệt sâu để khám phá các tập phổ biến lớn hơn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685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Cắt tỉa</a:t>
                      </a: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 các itemsets không phổ biến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6850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203162"/>
                          </a:solidFill>
                          <a:latin typeface="Quicksand Bold"/>
                          <a:ea typeface="Quicksand Bold"/>
                          <a:cs typeface="Quicksand Bold"/>
                          <a:sym typeface="Quicksand Bold"/>
                        </a:rPr>
                        <a:t>B5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>
                          <a:solidFill>
                            <a:srgbClr val="203162"/>
                          </a:solidFill>
                          <a:latin typeface="Quicksand Semi-Bold"/>
                          <a:ea typeface="Quicksand Semi-Bold"/>
                          <a:cs typeface="Quicksand Semi-Bold"/>
                          <a:sym typeface="Quicksand Semi-Bold"/>
                        </a:rPr>
                        <a:t>Lặp lại quá trình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8F6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>
            <a:off x="0" y="0"/>
            <a:ext cx="7749784" cy="10287000"/>
            <a:chOff x="0" y="0"/>
            <a:chExt cx="204109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41095" cy="2709333"/>
            </a:xfrm>
            <a:custGeom>
              <a:avLst/>
              <a:gdLst/>
              <a:ahLst/>
              <a:cxnLst/>
              <a:rect l="l" t="t" r="r" b="b"/>
              <a:pathLst>
                <a:path w="2041095" h="2709333">
                  <a:moveTo>
                    <a:pt x="0" y="0"/>
                  </a:moveTo>
                  <a:lnTo>
                    <a:pt x="2041095" y="0"/>
                  </a:lnTo>
                  <a:lnTo>
                    <a:pt x="20410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031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041095" cy="2671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3944" y="1028700"/>
            <a:ext cx="4810175" cy="945527"/>
            <a:chOff x="0" y="0"/>
            <a:chExt cx="1266877" cy="249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6877" cy="249028"/>
            </a:xfrm>
            <a:custGeom>
              <a:avLst/>
              <a:gdLst/>
              <a:ahLst/>
              <a:cxnLst/>
              <a:rect l="l" t="t" r="r" b="b"/>
              <a:pathLst>
                <a:path w="1266877" h="249028">
                  <a:moveTo>
                    <a:pt x="124514" y="0"/>
                  </a:moveTo>
                  <a:lnTo>
                    <a:pt x="1142364" y="0"/>
                  </a:lnTo>
                  <a:cubicBezTo>
                    <a:pt x="1211131" y="0"/>
                    <a:pt x="1266877" y="55747"/>
                    <a:pt x="1266877" y="124514"/>
                  </a:cubicBezTo>
                  <a:lnTo>
                    <a:pt x="1266877" y="124514"/>
                  </a:lnTo>
                  <a:cubicBezTo>
                    <a:pt x="1266877" y="157537"/>
                    <a:pt x="1253759" y="189207"/>
                    <a:pt x="1230408" y="212558"/>
                  </a:cubicBezTo>
                  <a:cubicBezTo>
                    <a:pt x="1207057" y="235909"/>
                    <a:pt x="1175387" y="249028"/>
                    <a:pt x="1142364" y="249028"/>
                  </a:cubicBezTo>
                  <a:lnTo>
                    <a:pt x="124514" y="249028"/>
                  </a:lnTo>
                  <a:cubicBezTo>
                    <a:pt x="55747" y="249028"/>
                    <a:pt x="0" y="193281"/>
                    <a:pt x="0" y="124514"/>
                  </a:cubicBezTo>
                  <a:lnTo>
                    <a:pt x="0" y="124514"/>
                  </a:lnTo>
                  <a:cubicBezTo>
                    <a:pt x="0" y="55747"/>
                    <a:pt x="55747" y="0"/>
                    <a:pt x="124514" y="0"/>
                  </a:cubicBezTo>
                  <a:close/>
                </a:path>
              </a:pathLst>
            </a:custGeom>
            <a:solidFill>
              <a:srgbClr val="86C2F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266877" cy="201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0"/>
                </a:lnSpc>
              </a:pPr>
              <a:r>
                <a:rPr lang="en-US" sz="3000" b="1">
                  <a:solidFill>
                    <a:srgbClr val="334782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ECLAT Algorithm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514350" y="4909447"/>
            <a:ext cx="2150314" cy="1075157"/>
          </a:xfrm>
          <a:custGeom>
            <a:avLst/>
            <a:gdLst/>
            <a:ahLst/>
            <a:cxnLst/>
            <a:rect l="l" t="t" r="r" b="b"/>
            <a:pathLst>
              <a:path w="2150314" h="1075157">
                <a:moveTo>
                  <a:pt x="0" y="0"/>
                </a:moveTo>
                <a:lnTo>
                  <a:pt x="2150314" y="0"/>
                </a:lnTo>
                <a:lnTo>
                  <a:pt x="2150314" y="1075157"/>
                </a:lnTo>
                <a:lnTo>
                  <a:pt x="0" y="1075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190892" y="246670"/>
            <a:ext cx="467049" cy="408668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9D4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368300"/>
              <a:ext cx="558800" cy="292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8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1972" y="6392746"/>
            <a:ext cx="6521295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39"/>
              </a:lnSpc>
            </a:pPr>
            <a:r>
              <a:rPr lang="en-US" sz="5799" b="1">
                <a:solidFill>
                  <a:srgbClr val="ABD7FF"/>
                </a:solidFill>
                <a:latin typeface="Agrandir Bold"/>
                <a:ea typeface="Agrandir Bold"/>
                <a:cs typeface="Agrandir Bold"/>
                <a:sym typeface="Agrandir Bold"/>
              </a:rPr>
              <a:t>QUY TRÌNH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972" y="7490661"/>
            <a:ext cx="7225839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</a:pPr>
            <a:r>
              <a:rPr lang="en-US" sz="3699" b="1">
                <a:solidFill>
                  <a:srgbClr val="F8F6F1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 HIỆN THUẬT TOÁN ECLAT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954</Words>
  <Application>Microsoft Office PowerPoint</Application>
  <PresentationFormat>Custom</PresentationFormat>
  <Paragraphs>217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Agrandir Heavy</vt:lpstr>
      <vt:lpstr>Arial</vt:lpstr>
      <vt:lpstr>Agrandir Bold</vt:lpstr>
      <vt:lpstr>Quicksand Semi-Bold</vt:lpstr>
      <vt:lpstr>Quicksand</vt:lpstr>
      <vt:lpstr>Quicksand Bold</vt:lpstr>
      <vt:lpstr>Agrandir</vt:lpstr>
      <vt:lpstr>Calibri</vt:lpstr>
      <vt:lpstr>Quicksand Medium</vt:lpstr>
      <vt:lpstr>Agrandir Bold Italics</vt:lpstr>
      <vt:lpstr>Cooper Hewitt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KPDL_GROUP 12</dc:title>
  <cp:lastModifiedBy>Huynh Ngoc Khanh Vy</cp:lastModifiedBy>
  <cp:revision>2</cp:revision>
  <dcterms:created xsi:type="dcterms:W3CDTF">2006-08-16T00:00:00Z</dcterms:created>
  <dcterms:modified xsi:type="dcterms:W3CDTF">2024-12-12T12:06:31Z</dcterms:modified>
  <dc:identifier>DAGYiPZCRXU</dc:identifier>
</cp:coreProperties>
</file>